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99" r:id="rId4"/>
    <p:sldId id="459" r:id="rId5"/>
    <p:sldId id="298" r:id="rId6"/>
    <p:sldId id="300" r:id="rId8"/>
    <p:sldId id="452" r:id="rId9"/>
    <p:sldId id="291" r:id="rId10"/>
    <p:sldId id="460" r:id="rId11"/>
    <p:sldId id="406" r:id="rId12"/>
    <p:sldId id="407" r:id="rId13"/>
    <p:sldId id="408" r:id="rId14"/>
    <p:sldId id="409" r:id="rId15"/>
    <p:sldId id="410" r:id="rId16"/>
    <p:sldId id="411" r:id="rId17"/>
    <p:sldId id="412" r:id="rId18"/>
    <p:sldId id="413" r:id="rId19"/>
    <p:sldId id="414" r:id="rId20"/>
    <p:sldId id="415" r:id="rId21"/>
    <p:sldId id="416" r:id="rId22"/>
    <p:sldId id="417" r:id="rId23"/>
    <p:sldId id="418" r:id="rId24"/>
    <p:sldId id="419" r:id="rId25"/>
    <p:sldId id="420" r:id="rId26"/>
    <p:sldId id="421" r:id="rId27"/>
    <p:sldId id="422" r:id="rId28"/>
    <p:sldId id="423" r:id="rId29"/>
    <p:sldId id="424" r:id="rId30"/>
    <p:sldId id="425" r:id="rId31"/>
    <p:sldId id="426" r:id="rId32"/>
    <p:sldId id="427" r:id="rId33"/>
    <p:sldId id="428" r:id="rId34"/>
    <p:sldId id="429" r:id="rId35"/>
    <p:sldId id="430" r:id="rId36"/>
    <p:sldId id="431" r:id="rId37"/>
    <p:sldId id="432" r:id="rId38"/>
    <p:sldId id="433" r:id="rId39"/>
    <p:sldId id="434" r:id="rId40"/>
    <p:sldId id="435" r:id="rId41"/>
    <p:sldId id="436" r:id="rId42"/>
    <p:sldId id="437" r:id="rId43"/>
    <p:sldId id="438" r:id="rId44"/>
    <p:sldId id="439" r:id="rId45"/>
    <p:sldId id="440" r:id="rId46"/>
    <p:sldId id="441" r:id="rId47"/>
    <p:sldId id="442" r:id="rId48"/>
    <p:sldId id="443" r:id="rId49"/>
    <p:sldId id="444" r:id="rId50"/>
    <p:sldId id="445" r:id="rId51"/>
    <p:sldId id="446" r:id="rId52"/>
    <p:sldId id="447" r:id="rId53"/>
    <p:sldId id="448" r:id="rId54"/>
    <p:sldId id="449" r:id="rId55"/>
    <p:sldId id="301" r:id="rId56"/>
    <p:sldId id="351" r:id="rId57"/>
    <p:sldId id="450" r:id="rId58"/>
    <p:sldId id="451" r:id="rId59"/>
    <p:sldId id="302" r:id="rId60"/>
    <p:sldId id="303" r:id="rId61"/>
    <p:sldId id="304" r:id="rId62"/>
    <p:sldId id="305" r:id="rId63"/>
    <p:sldId id="306" r:id="rId64"/>
    <p:sldId id="307" r:id="rId65"/>
    <p:sldId id="308" r:id="rId66"/>
    <p:sldId id="309" r:id="rId67"/>
    <p:sldId id="310" r:id="rId68"/>
    <p:sldId id="311" r:id="rId69"/>
    <p:sldId id="312" r:id="rId70"/>
    <p:sldId id="313" r:id="rId71"/>
    <p:sldId id="314" r:id="rId72"/>
    <p:sldId id="315" r:id="rId73"/>
    <p:sldId id="316" r:id="rId74"/>
    <p:sldId id="317" r:id="rId75"/>
    <p:sldId id="318" r:id="rId76"/>
    <p:sldId id="319" r:id="rId77"/>
    <p:sldId id="320" r:id="rId78"/>
    <p:sldId id="332" r:id="rId79"/>
    <p:sldId id="333" r:id="rId80"/>
    <p:sldId id="334" r:id="rId81"/>
    <p:sldId id="335" r:id="rId82"/>
    <p:sldId id="336" r:id="rId83"/>
    <p:sldId id="327" r:id="rId84"/>
    <p:sldId id="328" r:id="rId85"/>
    <p:sldId id="329" r:id="rId86"/>
    <p:sldId id="330" r:id="rId87"/>
    <p:sldId id="331" r:id="rId88"/>
    <p:sldId id="321" r:id="rId89"/>
    <p:sldId id="322" r:id="rId90"/>
    <p:sldId id="323" r:id="rId91"/>
    <p:sldId id="324" r:id="rId92"/>
    <p:sldId id="325" r:id="rId93"/>
    <p:sldId id="326" r:id="rId94"/>
    <p:sldId id="337" r:id="rId95"/>
    <p:sldId id="338" r:id="rId96"/>
    <p:sldId id="339" r:id="rId97"/>
    <p:sldId id="340" r:id="rId98"/>
    <p:sldId id="341" r:id="rId99"/>
    <p:sldId id="346" r:id="rId100"/>
    <p:sldId id="347" r:id="rId101"/>
    <p:sldId id="348" r:id="rId102"/>
    <p:sldId id="349" r:id="rId103"/>
    <p:sldId id="350" r:id="rId104"/>
    <p:sldId id="271" r:id="rId105"/>
    <p:sldId id="352" r:id="rId106"/>
    <p:sldId id="353" r:id="rId107"/>
    <p:sldId id="354" r:id="rId108"/>
    <p:sldId id="355" r:id="rId109"/>
    <p:sldId id="356" r:id="rId110"/>
    <p:sldId id="357" r:id="rId111"/>
    <p:sldId id="358" r:id="rId112"/>
    <p:sldId id="359" r:id="rId113"/>
    <p:sldId id="360" r:id="rId114"/>
    <p:sldId id="361" r:id="rId115"/>
    <p:sldId id="362" r:id="rId116"/>
    <p:sldId id="363" r:id="rId117"/>
    <p:sldId id="364" r:id="rId118"/>
    <p:sldId id="365" r:id="rId119"/>
    <p:sldId id="366" r:id="rId120"/>
    <p:sldId id="367" r:id="rId121"/>
    <p:sldId id="368" r:id="rId122"/>
    <p:sldId id="369" r:id="rId123"/>
    <p:sldId id="453" r:id="rId124"/>
    <p:sldId id="454" r:id="rId125"/>
    <p:sldId id="455" r:id="rId126"/>
    <p:sldId id="456" r:id="rId127"/>
    <p:sldId id="457" r:id="rId128"/>
    <p:sldId id="458" r:id="rId129"/>
    <p:sldId id="370" r:id="rId130"/>
    <p:sldId id="371" r:id="rId131"/>
    <p:sldId id="372" r:id="rId132"/>
    <p:sldId id="373" r:id="rId133"/>
    <p:sldId id="374" r:id="rId134"/>
    <p:sldId id="375" r:id="rId135"/>
    <p:sldId id="382" r:id="rId136"/>
    <p:sldId id="383" r:id="rId137"/>
    <p:sldId id="384" r:id="rId138"/>
    <p:sldId id="385" r:id="rId139"/>
    <p:sldId id="386" r:id="rId140"/>
    <p:sldId id="387" r:id="rId141"/>
    <p:sldId id="461" r:id="rId142"/>
    <p:sldId id="462" r:id="rId143"/>
    <p:sldId id="463" r:id="rId144"/>
    <p:sldId id="464" r:id="rId145"/>
    <p:sldId id="465" r:id="rId146"/>
    <p:sldId id="466" r:id="rId147"/>
    <p:sldId id="467" r:id="rId148"/>
    <p:sldId id="468" r:id="rId149"/>
    <p:sldId id="469" r:id="rId150"/>
    <p:sldId id="388" r:id="rId151"/>
    <p:sldId id="389" r:id="rId152"/>
    <p:sldId id="390" r:id="rId153"/>
    <p:sldId id="391" r:id="rId154"/>
    <p:sldId id="392" r:id="rId155"/>
    <p:sldId id="393" r:id="rId156"/>
    <p:sldId id="394" r:id="rId157"/>
    <p:sldId id="395" r:id="rId158"/>
    <p:sldId id="396" r:id="rId159"/>
    <p:sldId id="397" r:id="rId160"/>
    <p:sldId id="398" r:id="rId161"/>
    <p:sldId id="399" r:id="rId16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16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5" Type="http://schemas.openxmlformats.org/officeDocument/2006/relationships/tableStyles" Target="tableStyles.xml"/><Relationship Id="rId164" Type="http://schemas.openxmlformats.org/officeDocument/2006/relationships/viewProps" Target="viewProps.xml"/><Relationship Id="rId163" Type="http://schemas.openxmlformats.org/officeDocument/2006/relationships/presProps" Target="presProps.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23AD65-EE37-4E00-91E8-EFAC10356E2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41F6AA-1587-464B-A41B-7334C58A22A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B49F5D8C-D730-4717-A371-AEB0F1798795}" type="slidenum">
              <a:rPr lang="en-US" altLang="zh-CN" smtClean="0">
                <a:latin typeface="Arial" panose="020B0604020202020204" pitchFamily="34" charset="0"/>
                <a:ea typeface="宋体" panose="02010600030101010101" pitchFamily="2" charset="-122"/>
              </a:rPr>
            </a:fld>
            <a:endParaRPr lang="en-US" altLang="zh-CN" dirty="0" smtClean="0">
              <a:latin typeface="Arial" panose="020B0604020202020204" pitchFamily="34" charset="0"/>
              <a:ea typeface="宋体" panose="02010600030101010101" pitchFamily="2" charset="-122"/>
            </a:endParaRPr>
          </a:p>
        </p:txBody>
      </p:sp>
      <p:sp>
        <p:nvSpPr>
          <p:cNvPr id="68611" name="Rectangle 2"/>
          <p:cNvSpPr>
            <a:spLocks noGrp="1" noRot="1" noChangeAspect="1" noChangeArrowheads="1" noTextEdit="1"/>
          </p:cNvSpPr>
          <p:nvPr>
            <p:ph type="sldImg"/>
          </p:nvPr>
        </p:nvSpPr>
        <p:spPr/>
      </p:sp>
      <p:sp>
        <p:nvSpPr>
          <p:cNvPr id="68612" name="Rectangle 3"/>
          <p:cNvSpPr>
            <a:spLocks noGrp="1" noChangeArrowheads="1"/>
          </p:cNvSpPr>
          <p:nvPr>
            <p:ph type="body" idx="1"/>
          </p:nvPr>
        </p:nvSpPr>
        <p:spPr>
          <a:noFill/>
        </p:spPr>
        <p:txBody>
          <a:bodyPr/>
          <a:lstStyle/>
          <a:p>
            <a:pPr>
              <a:spcBef>
                <a:spcPct val="0"/>
              </a:spcBef>
            </a:pPr>
            <a:endParaRPr lang="zh-CN" altLang="zh-CN" smtClean="0">
              <a:latin typeface="Arial" panose="020B060402020202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幻灯片图像占位符 1"/>
          <p:cNvSpPr>
            <a:spLocks noGrp="1" noRot="1" noChangeAspect="1" noTextEdit="1"/>
          </p:cNvSpPr>
          <p:nvPr>
            <p:ph type="sldImg"/>
          </p:nvPr>
        </p:nvSpPr>
        <p:spPr bwMode="auto">
          <a:noFill/>
          <a:ln>
            <a:solidFill>
              <a:srgbClr val="000000"/>
            </a:solidFill>
            <a:miter lim="800000"/>
          </a:ln>
        </p:spPr>
      </p:sp>
      <p:sp>
        <p:nvSpPr>
          <p:cNvPr id="121859" name="备注占位符 2"/>
          <p:cNvSpPr>
            <a:spLocks noGrp="1"/>
          </p:cNvSpPr>
          <p:nvPr>
            <p:ph type="body" idx="1"/>
          </p:nvPr>
        </p:nvSpPr>
        <p:spPr bwMode="auto">
          <a:noFill/>
        </p:spPr>
        <p:txBody>
          <a:bodyPr wrap="square" numCol="1" anchor="t" anchorCtr="0" compatLnSpc="1"/>
          <a:lstStyle/>
          <a:p>
            <a:endParaRPr lang="zh-CN" altLang="en-US" smtClean="0"/>
          </a:p>
        </p:txBody>
      </p:sp>
      <p:sp>
        <p:nvSpPr>
          <p:cNvPr id="121860" name="灯片编号占位符 3"/>
          <p:cNvSpPr txBox="1">
            <a:spLocks noGrp="1"/>
          </p:cNvSpPr>
          <p:nvPr/>
        </p:nvSpPr>
        <p:spPr bwMode="auto">
          <a:xfrm>
            <a:off x="3884613" y="8685213"/>
            <a:ext cx="2971800" cy="457200"/>
          </a:xfrm>
          <a:prstGeom prst="rect">
            <a:avLst/>
          </a:prstGeom>
          <a:noFill/>
          <a:ln w="9525">
            <a:noFill/>
            <a:miter lim="800000"/>
          </a:ln>
        </p:spPr>
        <p:txBody>
          <a:bodyPr anchor="b"/>
          <a:lstStyle/>
          <a:p>
            <a:pPr algn="r"/>
            <a:fld id="{F90357D6-6BA1-4609-9BB5-0FF78FA3EC3F}" type="slidenum">
              <a:rPr lang="en-US" altLang="zh-CN" sz="1200"/>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B49F5D8C-D730-4717-A371-AEB0F1798795}" type="slidenum">
              <a:rPr lang="en-US" altLang="zh-CN" smtClean="0">
                <a:latin typeface="Arial" panose="020B0604020202020204" pitchFamily="34" charset="0"/>
                <a:ea typeface="宋体" panose="02010600030101010101" pitchFamily="2" charset="-122"/>
              </a:rPr>
            </a:fld>
            <a:endParaRPr lang="en-US" altLang="zh-CN" dirty="0" smtClean="0">
              <a:latin typeface="Arial" panose="020B0604020202020204" pitchFamily="34" charset="0"/>
              <a:ea typeface="宋体" panose="02010600030101010101" pitchFamily="2" charset="-122"/>
            </a:endParaRPr>
          </a:p>
        </p:txBody>
      </p:sp>
      <p:sp>
        <p:nvSpPr>
          <p:cNvPr id="68611" name="Rectangle 2"/>
          <p:cNvSpPr>
            <a:spLocks noGrp="1" noRot="1" noChangeAspect="1" noChangeArrowheads="1" noTextEdit="1"/>
          </p:cNvSpPr>
          <p:nvPr>
            <p:ph type="sldImg"/>
          </p:nvPr>
        </p:nvSpPr>
        <p:spPr/>
      </p:sp>
      <p:sp>
        <p:nvSpPr>
          <p:cNvPr id="68612" name="Rectangle 3"/>
          <p:cNvSpPr>
            <a:spLocks noGrp="1" noChangeArrowheads="1"/>
          </p:cNvSpPr>
          <p:nvPr>
            <p:ph type="body" idx="1"/>
          </p:nvPr>
        </p:nvSpPr>
        <p:spPr>
          <a:noFill/>
        </p:spPr>
        <p:txBody>
          <a:bodyPr/>
          <a:lstStyle/>
          <a:p>
            <a:pPr>
              <a:spcBef>
                <a:spcPct val="0"/>
              </a:spcBef>
            </a:pPr>
            <a:endParaRPr lang="zh-CN" altLang="zh-CN" smtClean="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B49F5D8C-D730-4717-A371-AEB0F1798795}" type="slidenum">
              <a:rPr lang="en-US" altLang="zh-CN" smtClean="0">
                <a:latin typeface="Arial" panose="020B0604020202020204" pitchFamily="34" charset="0"/>
                <a:ea typeface="宋体" panose="02010600030101010101" pitchFamily="2" charset="-122"/>
              </a:rPr>
            </a:fld>
            <a:endParaRPr lang="en-US" altLang="zh-CN" dirty="0" smtClean="0">
              <a:latin typeface="Arial" panose="020B0604020202020204" pitchFamily="34" charset="0"/>
              <a:ea typeface="宋体" panose="02010600030101010101" pitchFamily="2" charset="-122"/>
            </a:endParaRPr>
          </a:p>
        </p:txBody>
      </p:sp>
      <p:sp>
        <p:nvSpPr>
          <p:cNvPr id="68611" name="Rectangle 2"/>
          <p:cNvSpPr>
            <a:spLocks noGrp="1" noRot="1" noChangeAspect="1" noChangeArrowheads="1" noTextEdit="1"/>
          </p:cNvSpPr>
          <p:nvPr>
            <p:ph type="sldImg"/>
          </p:nvPr>
        </p:nvSpPr>
        <p:spPr/>
      </p:sp>
      <p:sp>
        <p:nvSpPr>
          <p:cNvPr id="68612" name="Rectangle 3"/>
          <p:cNvSpPr>
            <a:spLocks noGrp="1" noChangeArrowheads="1"/>
          </p:cNvSpPr>
          <p:nvPr>
            <p:ph type="body" idx="1"/>
          </p:nvPr>
        </p:nvSpPr>
        <p:spPr>
          <a:noFill/>
        </p:spPr>
        <p:txBody>
          <a:bodyPr/>
          <a:lstStyle/>
          <a:p>
            <a:pPr>
              <a:spcBef>
                <a:spcPct val="0"/>
              </a:spcBef>
            </a:pPr>
            <a:endParaRPr lang="zh-CN" altLang="zh-CN" smtClean="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B49F5D8C-D730-4717-A371-AEB0F1798795}" type="slidenum">
              <a:rPr lang="en-US" altLang="zh-CN" smtClean="0">
                <a:latin typeface="Arial" panose="020B0604020202020204" pitchFamily="34" charset="0"/>
                <a:ea typeface="宋体" panose="02010600030101010101" pitchFamily="2" charset="-122"/>
              </a:rPr>
            </a:fld>
            <a:endParaRPr lang="en-US" altLang="zh-CN" dirty="0" smtClean="0">
              <a:latin typeface="Arial" panose="020B0604020202020204" pitchFamily="34" charset="0"/>
              <a:ea typeface="宋体" panose="02010600030101010101" pitchFamily="2" charset="-122"/>
            </a:endParaRPr>
          </a:p>
        </p:txBody>
      </p:sp>
      <p:sp>
        <p:nvSpPr>
          <p:cNvPr id="68611" name="Rectangle 2"/>
          <p:cNvSpPr>
            <a:spLocks noGrp="1" noRot="1" noChangeAspect="1" noChangeArrowheads="1" noTextEdit="1"/>
          </p:cNvSpPr>
          <p:nvPr>
            <p:ph type="sldImg"/>
          </p:nvPr>
        </p:nvSpPr>
        <p:spPr/>
      </p:sp>
      <p:sp>
        <p:nvSpPr>
          <p:cNvPr id="68612" name="Rectangle 3"/>
          <p:cNvSpPr>
            <a:spLocks noGrp="1" noChangeArrowheads="1"/>
          </p:cNvSpPr>
          <p:nvPr>
            <p:ph type="body" idx="1"/>
          </p:nvPr>
        </p:nvSpPr>
        <p:spPr>
          <a:noFill/>
        </p:spPr>
        <p:txBody>
          <a:bodyPr/>
          <a:lstStyle/>
          <a:p>
            <a:pPr>
              <a:spcBef>
                <a:spcPct val="0"/>
              </a:spcBef>
            </a:pPr>
            <a:endParaRPr lang="zh-CN" altLang="zh-CN" smtClean="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DEFD6A4C-4B26-4CF6-AD34-FE90E8216EF6}" type="slidenum">
              <a:rPr lang="en-US" altLang="zh-CN"/>
            </a:fld>
            <a:endParaRPr lang="en-US" altLang="zh-CN"/>
          </a:p>
        </p:txBody>
      </p:sp>
      <p:sp>
        <p:nvSpPr>
          <p:cNvPr id="493570" name="Rectangle 2"/>
          <p:cNvSpPr>
            <a:spLocks noGrp="1" noRot="1" noChangeAspect="1" noChangeArrowheads="1" noTextEdit="1"/>
          </p:cNvSpPr>
          <p:nvPr>
            <p:ph type="sldImg"/>
          </p:nvPr>
        </p:nvSpPr>
        <p:spPr/>
      </p:sp>
      <p:sp>
        <p:nvSpPr>
          <p:cNvPr id="49357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C28A62A3-4516-42F1-B0AD-9F535112A1BA}" type="slidenum">
              <a:rPr lang="en-US" altLang="zh-CN"/>
            </a:fld>
            <a:endParaRPr lang="en-US" altLang="zh-CN"/>
          </a:p>
        </p:txBody>
      </p:sp>
      <p:sp>
        <p:nvSpPr>
          <p:cNvPr id="483330" name="Rectangle 2"/>
          <p:cNvSpPr>
            <a:spLocks noGrp="1" noRot="1" noChangeAspect="1" noChangeArrowheads="1" noTextEdit="1"/>
          </p:cNvSpPr>
          <p:nvPr>
            <p:ph type="sldImg"/>
          </p:nvPr>
        </p:nvSpPr>
        <p:spPr/>
      </p:sp>
      <p:sp>
        <p:nvSpPr>
          <p:cNvPr id="48333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p:txBody>
          <a:bodyPr/>
          <a:lstStyle/>
          <a:p>
            <a:fld id="{A89A4B84-B499-48AB-BFC9-C5A201E6B53E}" type="slidenum">
              <a:rPr lang="en-US" altLang="zh-CN"/>
            </a:fld>
            <a:endParaRPr lang="en-US" altLang="zh-CN"/>
          </a:p>
        </p:txBody>
      </p:sp>
      <p:sp>
        <p:nvSpPr>
          <p:cNvPr id="361474" name="Slide Image Placeholder 1"/>
          <p:cNvSpPr>
            <a:spLocks noGrp="1" noRot="1" noChangeAspect="1" noTextEdit="1"/>
          </p:cNvSpPr>
          <p:nvPr>
            <p:ph type="sldImg"/>
          </p:nvPr>
        </p:nvSpPr>
        <p:spPr/>
      </p:sp>
      <p:sp>
        <p:nvSpPr>
          <p:cNvPr id="361475" name="Notes Placeholder 2"/>
          <p:cNvSpPr>
            <a:spLocks noGrp="1"/>
          </p:cNvSpPr>
          <p:nvPr>
            <p:ph type="body" idx="1"/>
          </p:nvPr>
        </p:nvSpPr>
        <p:spPr/>
        <p:txBody>
          <a:bodyPr/>
          <a:lstStyle/>
          <a:p>
            <a:pPr>
              <a:spcBef>
                <a:spcPct val="0"/>
              </a:spcBef>
            </a:pPr>
            <a:endParaRPr lang="zh-CN" altLang="zh-CN"/>
          </a:p>
        </p:txBody>
      </p:sp>
      <p:sp>
        <p:nvSpPr>
          <p:cNvPr id="25604" name="Slide Number Placeholder 3"/>
          <p:cNvSpPr txBox="1">
            <a:spLocks noGrp="1"/>
          </p:cNvSpPr>
          <p:nvPr/>
        </p:nvSpPr>
        <p:spPr bwMode="auto">
          <a:xfrm>
            <a:off x="3884613" y="8685213"/>
            <a:ext cx="2971800" cy="457200"/>
          </a:xfrm>
          <a:prstGeom prst="rect">
            <a:avLst/>
          </a:prstGeom>
          <a:noFill/>
          <a:ln>
            <a:miter lim="800000"/>
          </a:ln>
        </p:spPr>
        <p:txBody>
          <a:bodyPr anchor="b"/>
          <a:lstStyle/>
          <a:p>
            <a:pPr algn="r" eaLnBrk="0" hangingPunct="0"/>
            <a:fld id="{ECCB6E8B-90BF-4E2A-A98F-4B086146A2EA}" type="slidenum">
              <a:rPr lang="en-US" altLang="zh-CN" sz="1200" b="0" i="0">
                <a:latin typeface="Times New Roman" panose="02020603050405020304" pitchFamily="18" charset="0"/>
                <a:ea typeface="宋体" panose="02010600030101010101" pitchFamily="2" charset="-122"/>
                <a:cs typeface="Arial" panose="020B0604020202020204" pitchFamily="34" charset="0"/>
              </a:rPr>
            </a:fld>
            <a:endParaRPr lang="en-US" altLang="zh-CN" sz="1200" b="0" i="0">
              <a:latin typeface="Times New Roman" panose="02020603050405020304" pitchFamily="18" charset="0"/>
              <a:ea typeface="宋体" panose="02010600030101010101" pitchFamily="2" charset="-122"/>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p:txBody>
          <a:bodyPr/>
          <a:lstStyle/>
          <a:p>
            <a:pPr>
              <a:defRPr/>
            </a:pPr>
            <a:fld id="{EB824DA6-B011-40A6-944E-310ED0AA2B21}" type="slidenum">
              <a:rPr lang="en-US" altLang="zh-CN" smtClean="0"/>
            </a:fld>
            <a:endParaRPr lang="en-US" altLang="zh-CN" smtClean="0"/>
          </a:p>
        </p:txBody>
      </p:sp>
      <p:sp>
        <p:nvSpPr>
          <p:cNvPr id="150531" name="Rectangle 2"/>
          <p:cNvSpPr>
            <a:spLocks noGrp="1" noRot="1" noChangeAspect="1" noChangeArrowheads="1" noTextEdit="1"/>
          </p:cNvSpPr>
          <p:nvPr>
            <p:ph type="sldImg"/>
          </p:nvPr>
        </p:nvSpPr>
        <p:spPr bwMode="auto">
          <a:noFill/>
          <a:ln>
            <a:solidFill>
              <a:srgbClr val="000000"/>
            </a:solidFill>
            <a:miter lim="800000"/>
          </a:ln>
        </p:spPr>
      </p:sp>
      <p:sp>
        <p:nvSpPr>
          <p:cNvPr id="150532" name="Rectangle 3"/>
          <p:cNvSpPr>
            <a:spLocks noGrp="1" noChangeArrowheads="1"/>
          </p:cNvSpPr>
          <p:nvPr>
            <p:ph type="body" idx="1"/>
          </p:nvPr>
        </p:nvSpPr>
        <p:spPr bwMode="auto">
          <a:noFill/>
        </p:spPr>
        <p:txBody>
          <a:bodyPr wrap="square" numCol="1" anchor="t" anchorCtr="0" compatLnSpc="1"/>
          <a:lstStyle/>
          <a:p>
            <a:pPr eaLnBrk="1" hangingPunct="1"/>
            <a:endParaRPr lang="zh-CN"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p:txBody>
          <a:bodyPr/>
          <a:lstStyle/>
          <a:p>
            <a:pPr>
              <a:defRPr/>
            </a:pPr>
            <a:fld id="{BAC4FD9B-1B26-4CA4-BB82-D46DC33CB441}" type="slidenum">
              <a:rPr lang="en-US" altLang="zh-CN" smtClean="0"/>
            </a:fld>
            <a:endParaRPr lang="en-US" altLang="zh-CN" smtClean="0"/>
          </a:p>
        </p:txBody>
      </p:sp>
      <p:sp>
        <p:nvSpPr>
          <p:cNvPr id="151555" name="Rectangle 2"/>
          <p:cNvSpPr>
            <a:spLocks noGrp="1" noRot="1" noChangeAspect="1" noChangeArrowheads="1" noTextEdit="1"/>
          </p:cNvSpPr>
          <p:nvPr>
            <p:ph type="sldImg"/>
          </p:nvPr>
        </p:nvSpPr>
        <p:spPr bwMode="auto">
          <a:noFill/>
          <a:ln>
            <a:solidFill>
              <a:srgbClr val="000000"/>
            </a:solidFill>
            <a:miter lim="800000"/>
          </a:ln>
        </p:spPr>
      </p:sp>
      <p:sp>
        <p:nvSpPr>
          <p:cNvPr id="151556" name="Rectangle 3"/>
          <p:cNvSpPr>
            <a:spLocks noGrp="1" noChangeArrowheads="1"/>
          </p:cNvSpPr>
          <p:nvPr>
            <p:ph type="body" idx="1"/>
          </p:nvPr>
        </p:nvSpPr>
        <p:spPr bwMode="auto">
          <a:xfrm>
            <a:off x="914400" y="4343400"/>
            <a:ext cx="5029200" cy="4114800"/>
          </a:xfrm>
          <a:noFill/>
        </p:spPr>
        <p:txBody>
          <a:bodyPr wrap="square" numCol="1" anchor="t" anchorCtr="0" compatLnSpc="1"/>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9E15703-EC8D-4B88-B793-1805E65A746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BAF42C-210E-4883-8445-60A6B69A19D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E15703-EC8D-4B88-B793-1805E65A746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BAF42C-210E-4883-8445-60A6B69A19D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E15703-EC8D-4B88-B793-1805E65A746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BAF42C-210E-4883-8445-60A6B69A19D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9E15703-EC8D-4B88-B793-1805E65A746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BAF42C-210E-4883-8445-60A6B69A19D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9E15703-EC8D-4B88-B793-1805E65A746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BAF42C-210E-4883-8445-60A6B69A19D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9E15703-EC8D-4B88-B793-1805E65A746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BAF42C-210E-4883-8445-60A6B69A19D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9E15703-EC8D-4B88-B793-1805E65A746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BAF42C-210E-4883-8445-60A6B69A19D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9E15703-EC8D-4B88-B793-1805E65A746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BAF42C-210E-4883-8445-60A6B69A19D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9E15703-EC8D-4B88-B793-1805E65A746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BAF42C-210E-4883-8445-60A6B69A19D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9E15703-EC8D-4B88-B793-1805E65A746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BAF42C-210E-4883-8445-60A6B69A19D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9E15703-EC8D-4B88-B793-1805E65A746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BAF42C-210E-4883-8445-60A6B69A19D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E15703-EC8D-4B88-B793-1805E65A7463}"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BAF42C-210E-4883-8445-60A6B69A19D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7.png"/></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8.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hyperlink" Target="http://pixhost.me/pictures/2464927" TargetMode="Externa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hyperlink" Target="http://www.esf.org/home.html" TargetMode="Externa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jpeg"/><Relationship Id="rId2" Type="http://schemas.openxmlformats.org/officeDocument/2006/relationships/hyperlink" Target="http://korea.people.com.cn/n/2014/0814/c205551-8769588-3.html" TargetMode="Externa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7.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jpeg"/><Relationship Id="rId1"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2.jpeg"/><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hyperlink" Target="http://tupian.baike.com/a4_85_00_01300000245823122634006700052_jpg.html" TargetMode="External"/><Relationship Id="rId3" Type="http://schemas.openxmlformats.org/officeDocument/2006/relationships/image" Target="../media/image23.png"/><Relationship Id="rId2" Type="http://schemas.openxmlformats.org/officeDocument/2006/relationships/hyperlink" Target="http://tupian.baike.com/a1_11_05_01300000863923130925056337387_gif.html" TargetMode="External"/><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hyperlink" Target="http://www.google.com.hk/url?sa=i&amp;rct=j&amp;q=%E9%99%88%E7%9C%81%E8%BA%AB&amp;source=images&amp;cd=&amp;cad=rja&amp;docid=-qhDYAhpcWjByM&amp;tbnid=a-4k2yb3ptnOGM:&amp;ved=0CAUQjRw&amp;url=http://www.kepu.net.cn/gb/basic/szsx/3/3_32/3_32_1018.htm&amp;ei=eMOtUsfrEuOkigfg_4FQ&amp;psig=AFQjCNHmciyBic87VB4hlvsbU-kmSaUmdA&amp;ust=1387205814530726" TargetMode="External"/><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jpeg"/><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jpeg"/><Relationship Id="rId1" Type="http://schemas.openxmlformats.org/officeDocument/2006/relationships/image" Target="../media/image3.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jpeg"/><Relationship Id="rId1" Type="http://schemas.openxmlformats.org/officeDocument/2006/relationships/image" Target="../media/image3.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33.emf"/><Relationship Id="rId1" Type="http://schemas.openxmlformats.org/officeDocument/2006/relationships/oleObject" Target="../embeddings/oleObject1.bin"/></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image" Target="../media/image41.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pn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7.png"/><Relationship Id="rId1" Type="http://schemas.openxmlformats.org/officeDocument/2006/relationships/image" Target="../media/image46.jpe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1.png"/><Relationship Id="rId1" Type="http://schemas.openxmlformats.org/officeDocument/2006/relationships/image" Target="../media/image5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7.png"/><Relationship Id="rId1" Type="http://schemas.openxmlformats.org/officeDocument/2006/relationships/image" Target="../media/image56.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1.png"/><Relationship Id="rId1" Type="http://schemas.openxmlformats.org/officeDocument/2006/relationships/image" Target="../media/image6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2.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3.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4.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5.png"/></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6.png"/></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6.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96753"/>
            <a:ext cx="7772400" cy="1800199"/>
          </a:xfrm>
        </p:spPr>
        <p:txBody>
          <a:bodyPr/>
          <a:lstStyle/>
          <a:p>
            <a:r>
              <a:rPr lang="zh-CN" altLang="en-US" b="1" dirty="0" smtClean="0"/>
              <a:t>高中课标修订与学科核心素养</a:t>
            </a:r>
            <a:endParaRPr lang="zh-CN" altLang="en-US" b="1" dirty="0"/>
          </a:p>
        </p:txBody>
      </p:sp>
      <p:sp>
        <p:nvSpPr>
          <p:cNvPr id="3" name="副标题 2"/>
          <p:cNvSpPr>
            <a:spLocks noGrp="1"/>
          </p:cNvSpPr>
          <p:nvPr>
            <p:ph type="subTitle" idx="1"/>
          </p:nvPr>
        </p:nvSpPr>
        <p:spPr>
          <a:xfrm>
            <a:off x="1371600" y="3933056"/>
            <a:ext cx="6400800" cy="1705744"/>
          </a:xfrm>
        </p:spPr>
        <p:txBody>
          <a:bodyPr>
            <a:normAutofit lnSpcReduction="10000"/>
          </a:bodyPr>
          <a:lstStyle/>
          <a:p>
            <a:r>
              <a:rPr lang="zh-CN" altLang="en-US" sz="2400" b="1" dirty="0" smtClean="0">
                <a:solidFill>
                  <a:schemeClr val="tx1"/>
                </a:solidFill>
                <a:latin typeface="+mj-lt"/>
                <a:ea typeface="+mj-ea"/>
                <a:cs typeface="+mj-cs"/>
              </a:rPr>
              <a:t>北京基础教育发展研究院</a:t>
            </a:r>
            <a:endParaRPr lang="en-US" altLang="zh-CN" sz="2400" b="1" dirty="0" smtClean="0">
              <a:solidFill>
                <a:schemeClr val="tx1"/>
              </a:solidFill>
              <a:latin typeface="+mj-lt"/>
              <a:ea typeface="+mj-ea"/>
              <a:cs typeface="+mj-cs"/>
            </a:endParaRPr>
          </a:p>
          <a:p>
            <a:r>
              <a:rPr lang="zh-CN" altLang="en-US" sz="2400" b="1" dirty="0" smtClean="0">
                <a:solidFill>
                  <a:schemeClr val="tx1"/>
                </a:solidFill>
                <a:latin typeface="+mj-lt"/>
                <a:ea typeface="+mj-ea"/>
                <a:cs typeface="+mj-cs"/>
              </a:rPr>
              <a:t>北京数学教育研究中心</a:t>
            </a:r>
            <a:endParaRPr lang="en-US" altLang="zh-CN" sz="2400" b="1" dirty="0" smtClean="0">
              <a:solidFill>
                <a:schemeClr val="tx1"/>
              </a:solidFill>
              <a:latin typeface="+mj-lt"/>
              <a:ea typeface="+mj-ea"/>
              <a:cs typeface="+mj-cs"/>
            </a:endParaRPr>
          </a:p>
          <a:p>
            <a:r>
              <a:rPr lang="zh-CN" altLang="en-US" sz="2400" b="1" dirty="0" smtClean="0">
                <a:solidFill>
                  <a:schemeClr val="tx1"/>
                </a:solidFill>
                <a:latin typeface="+mj-lt"/>
                <a:ea typeface="+mj-ea"/>
                <a:cs typeface="+mj-cs"/>
              </a:rPr>
              <a:t>首师大   数学科学学院</a:t>
            </a:r>
            <a:endParaRPr lang="en-US" altLang="zh-CN" sz="2400" b="1" dirty="0" smtClean="0">
              <a:solidFill>
                <a:schemeClr val="tx1"/>
              </a:solidFill>
              <a:latin typeface="+mj-lt"/>
              <a:ea typeface="+mj-ea"/>
              <a:cs typeface="+mj-cs"/>
            </a:endParaRPr>
          </a:p>
          <a:p>
            <a:r>
              <a:rPr lang="zh-CN" altLang="en-US" sz="2400" b="1" dirty="0">
                <a:solidFill>
                  <a:schemeClr val="tx1"/>
                </a:solidFill>
                <a:latin typeface="+mj-lt"/>
                <a:ea typeface="+mj-ea"/>
                <a:cs typeface="+mj-cs"/>
              </a:rPr>
              <a:t>王尚志</a:t>
            </a:r>
            <a:endParaRPr lang="zh-CN" altLang="en-US" sz="2400" b="1" dirty="0">
              <a:solidFill>
                <a:schemeClr val="tx1"/>
              </a:solidFill>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800" b="1" dirty="0" smtClean="0"/>
              <a:t>背    景</a:t>
            </a:r>
            <a:endParaRPr lang="zh-CN" altLang="en-US" sz="4800" b="1" dirty="0"/>
          </a:p>
        </p:txBody>
      </p:sp>
      <p:sp>
        <p:nvSpPr>
          <p:cNvPr id="3" name="内容占位符 2"/>
          <p:cNvSpPr>
            <a:spLocks noGrp="1"/>
          </p:cNvSpPr>
          <p:nvPr>
            <p:ph idx="1"/>
          </p:nvPr>
        </p:nvSpPr>
        <p:spPr/>
        <p:txBody>
          <a:bodyPr/>
          <a:lstStyle/>
          <a:p>
            <a:r>
              <a:rPr lang="zh-CN" altLang="en-US" b="1" dirty="0" smtClean="0"/>
              <a:t>社会进步</a:t>
            </a:r>
            <a:endParaRPr lang="en-US" altLang="zh-CN" b="1" dirty="0" smtClean="0"/>
          </a:p>
          <a:p>
            <a:r>
              <a:rPr lang="en-US" altLang="zh-CN" b="1" dirty="0" smtClean="0"/>
              <a:t>      </a:t>
            </a:r>
            <a:r>
              <a:rPr lang="en-US" altLang="zh-CN" sz="2800" b="1" dirty="0" smtClean="0"/>
              <a:t> ——</a:t>
            </a:r>
            <a:r>
              <a:rPr lang="zh-CN" altLang="en-US" sz="2800" b="1" dirty="0" smtClean="0"/>
              <a:t>民主协商</a:t>
            </a:r>
            <a:endParaRPr lang="en-US" altLang="zh-CN" sz="2800" b="1" dirty="0" smtClean="0"/>
          </a:p>
          <a:p>
            <a:r>
              <a:rPr lang="en-US" altLang="zh-CN" sz="2800" b="1" dirty="0" smtClean="0"/>
              <a:t>        ——</a:t>
            </a:r>
            <a:r>
              <a:rPr lang="zh-CN" altLang="en-US" sz="2800" b="1" dirty="0" smtClean="0"/>
              <a:t>平等交流</a:t>
            </a:r>
            <a:endParaRPr lang="en-US" altLang="zh-CN" sz="2800" b="1" dirty="0" smtClean="0"/>
          </a:p>
          <a:p>
            <a:r>
              <a:rPr lang="en-US" altLang="zh-CN" sz="2800" b="1" dirty="0" smtClean="0"/>
              <a:t>        ——</a:t>
            </a:r>
            <a:r>
              <a:rPr lang="zh-CN" altLang="en-US" sz="2800" b="1" dirty="0" smtClean="0"/>
              <a:t>合作共赢</a:t>
            </a:r>
            <a:endParaRPr lang="en-US" altLang="zh-CN" sz="2800" b="1" dirty="0" smtClean="0"/>
          </a:p>
          <a:p>
            <a:r>
              <a:rPr lang="en-US" altLang="zh-CN" sz="2800" b="1" dirty="0" smtClean="0"/>
              <a:t>        ——</a:t>
            </a:r>
            <a:r>
              <a:rPr lang="zh-CN" altLang="en-US" sz="2800" b="1" dirty="0" smtClean="0"/>
              <a:t>均恒发展</a:t>
            </a:r>
            <a:endParaRPr lang="en-US" altLang="zh-CN" sz="2800" b="1" dirty="0" smtClean="0"/>
          </a:p>
          <a:p>
            <a:r>
              <a:rPr lang="en-US" altLang="zh-CN" sz="2800" b="1" dirty="0" smtClean="0"/>
              <a:t> </a:t>
            </a:r>
            <a:endParaRPr lang="zh-CN" altLang="en-US" sz="2000" b="1"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485899"/>
            <a:ext cx="9144000" cy="4037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4579" y="1095374"/>
            <a:ext cx="9063925" cy="4853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数学核心素养</a:t>
            </a:r>
            <a:endParaRPr lang="zh-CN" altLang="en-US" sz="3600" b="1" dirty="0"/>
          </a:p>
        </p:txBody>
      </p:sp>
      <p:sp>
        <p:nvSpPr>
          <p:cNvPr id="3" name="内容占位符 2"/>
          <p:cNvSpPr>
            <a:spLocks noGrp="1"/>
          </p:cNvSpPr>
          <p:nvPr>
            <p:ph idx="1"/>
          </p:nvPr>
        </p:nvSpPr>
        <p:spPr>
          <a:xfrm>
            <a:off x="457200" y="1484784"/>
            <a:ext cx="8229600" cy="4641379"/>
          </a:xfrm>
        </p:spPr>
        <p:txBody>
          <a:bodyPr/>
          <a:lstStyle/>
          <a:p>
            <a:endParaRPr lang="en-US" altLang="zh-CN" sz="1600" dirty="0" smtClean="0"/>
          </a:p>
          <a:p>
            <a:r>
              <a:rPr lang="zh-CN" altLang="en-US" b="1" dirty="0" smtClean="0"/>
              <a:t>数学核心素养</a:t>
            </a:r>
            <a:endParaRPr lang="en-US" altLang="zh-CN" b="1" dirty="0" smtClean="0"/>
          </a:p>
          <a:p>
            <a:r>
              <a:rPr lang="en-US" altLang="zh-CN" b="1" dirty="0"/>
              <a:t> </a:t>
            </a:r>
            <a:r>
              <a:rPr lang="en-US" altLang="zh-CN" b="1" dirty="0" smtClean="0"/>
              <a:t>   </a:t>
            </a:r>
            <a:r>
              <a:rPr lang="zh-CN" altLang="en-US" sz="2800" b="1" dirty="0" smtClean="0"/>
              <a:t>内涵、数学价值、教育价值、表现、水平</a:t>
            </a:r>
            <a:endParaRPr lang="en-US" altLang="zh-CN" sz="2800" b="1" dirty="0" smtClean="0"/>
          </a:p>
          <a:p>
            <a:r>
              <a:rPr lang="zh-CN" altLang="en-US" sz="2800" b="1" dirty="0" smtClean="0"/>
              <a:t>数学抽象</a:t>
            </a:r>
            <a:endParaRPr lang="en-US" altLang="zh-CN" sz="2800" b="1" dirty="0" smtClean="0"/>
          </a:p>
          <a:p>
            <a:r>
              <a:rPr lang="zh-CN" altLang="en-US" sz="2800" b="1" dirty="0" smtClean="0"/>
              <a:t>逻辑推理</a:t>
            </a:r>
            <a:endParaRPr lang="en-US" altLang="zh-CN" sz="2800" b="1" dirty="0" smtClean="0"/>
          </a:p>
          <a:p>
            <a:r>
              <a:rPr lang="zh-CN" altLang="en-US" sz="2800" b="1" dirty="0" smtClean="0"/>
              <a:t>数学建模</a:t>
            </a:r>
            <a:endParaRPr lang="en-US" altLang="zh-CN" sz="2800" b="1" dirty="0" smtClean="0"/>
          </a:p>
          <a:p>
            <a:r>
              <a:rPr lang="zh-CN" altLang="en-US" sz="2800" b="1" dirty="0" smtClean="0"/>
              <a:t>直观想象</a:t>
            </a:r>
            <a:endParaRPr lang="en-US" altLang="zh-CN" sz="2800" b="1" dirty="0" smtClean="0"/>
          </a:p>
          <a:p>
            <a:r>
              <a:rPr lang="zh-CN" altLang="en-US" sz="2800" b="1" dirty="0" smtClean="0"/>
              <a:t>数学运算 </a:t>
            </a:r>
            <a:endParaRPr lang="en-US" altLang="zh-CN" sz="2800" b="1" dirty="0" smtClean="0"/>
          </a:p>
          <a:p>
            <a:r>
              <a:rPr lang="zh-CN" altLang="en-US" sz="2800" b="1" dirty="0" smtClean="0"/>
              <a:t>数据分析</a:t>
            </a:r>
            <a:endParaRPr lang="zh-CN" altLang="en-US" sz="2800" b="1"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数学抽象</a:t>
            </a:r>
            <a:endParaRPr lang="zh-CN" altLang="en-US" sz="3600" b="1" dirty="0"/>
          </a:p>
        </p:txBody>
      </p:sp>
      <p:sp>
        <p:nvSpPr>
          <p:cNvPr id="3" name="内容占位符 2"/>
          <p:cNvSpPr>
            <a:spLocks noGrp="1"/>
          </p:cNvSpPr>
          <p:nvPr>
            <p:ph idx="1"/>
          </p:nvPr>
        </p:nvSpPr>
        <p:spPr/>
        <p:txBody>
          <a:bodyPr/>
          <a:lstStyle/>
          <a:p>
            <a:r>
              <a:rPr lang="en-US" altLang="zh-CN" b="1" dirty="0" smtClean="0"/>
              <a:t>       </a:t>
            </a:r>
            <a:r>
              <a:rPr lang="zh-CN" altLang="en-US" b="1" dirty="0" smtClean="0"/>
              <a:t>内涵：</a:t>
            </a:r>
            <a:endParaRPr lang="en-US" altLang="zh-CN" b="1" dirty="0" smtClean="0"/>
          </a:p>
          <a:p>
            <a:r>
              <a:rPr lang="en-US" altLang="zh-CN" b="1" dirty="0" smtClean="0"/>
              <a:t>       </a:t>
            </a:r>
            <a:r>
              <a:rPr lang="zh-CN" altLang="zh-CN" b="1" dirty="0" smtClean="0"/>
              <a:t>数学抽象是指舍去事物的一切物理属性，得到数学研究对象的思维过程。数学抽象主要包括从数量与数量关系、图形与图形关系中抽象出数学概念及概念之间的关系，从事物的具体背景中抽象出一般规律和结构，并且用数学符号或者数学术语予以表征。</a:t>
            </a:r>
            <a:endParaRPr lang="zh-CN" altLang="zh-CN" b="1" dirty="0" smtClean="0"/>
          </a:p>
          <a:p>
            <a:endParaRPr lang="zh-CN" alt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数学抽象</a:t>
            </a:r>
            <a:endParaRPr lang="zh-CN" altLang="en-US" sz="3600" b="1" dirty="0"/>
          </a:p>
        </p:txBody>
      </p:sp>
      <p:sp>
        <p:nvSpPr>
          <p:cNvPr id="3" name="内容占位符 2"/>
          <p:cNvSpPr>
            <a:spLocks noGrp="1"/>
          </p:cNvSpPr>
          <p:nvPr>
            <p:ph idx="1"/>
          </p:nvPr>
        </p:nvSpPr>
        <p:spPr>
          <a:xfrm>
            <a:off x="457200" y="1484784"/>
            <a:ext cx="8229600" cy="4641379"/>
          </a:xfrm>
        </p:spPr>
        <p:txBody>
          <a:bodyPr>
            <a:normAutofit fontScale="92500" lnSpcReduction="10000"/>
          </a:bodyPr>
          <a:lstStyle/>
          <a:p>
            <a:r>
              <a:rPr lang="en-US" altLang="zh-CN" b="1" dirty="0" smtClean="0"/>
              <a:t>       </a:t>
            </a:r>
            <a:r>
              <a:rPr lang="zh-CN" altLang="en-US" b="1" dirty="0" smtClean="0"/>
              <a:t>学科、教育价值：</a:t>
            </a:r>
            <a:endParaRPr lang="en-US" altLang="zh-CN" b="1" dirty="0" smtClean="0"/>
          </a:p>
          <a:p>
            <a:r>
              <a:rPr lang="en-US" altLang="zh-CN" dirty="0" smtClean="0"/>
              <a:t>       </a:t>
            </a:r>
            <a:r>
              <a:rPr lang="zh-CN" altLang="zh-CN" sz="3000" b="1" dirty="0" smtClean="0"/>
              <a:t>数学抽象是数学的基本思想，反映了数学的本质特征，贯穿在数学的产生、发展、应用的过程中。数学抽象使得数学成为高度概括、表达准确、结论一般、有序多级的系统。</a:t>
            </a:r>
            <a:endParaRPr lang="zh-CN" altLang="zh-CN" sz="3000" b="1" dirty="0" smtClean="0"/>
          </a:p>
          <a:p>
            <a:r>
              <a:rPr lang="en-US" altLang="zh-CN" sz="3000" b="1" dirty="0" smtClean="0"/>
              <a:t>       </a:t>
            </a:r>
            <a:r>
              <a:rPr lang="zh-CN" altLang="zh-CN" sz="3000" b="1" dirty="0" smtClean="0"/>
              <a:t>数学抽象的素养是形成理性思维的重要基础。在数学教学活动中，注重抽象能力的培养，有利于学生养成一般性思考问题的习惯，有利于学生更好的理解数学的概念、命题、结构和系统，有利于学生在其他学科的学习中化繁为简，理解该学科的知识结构和本质特征。</a:t>
            </a:r>
            <a:endParaRPr lang="zh-CN" altLang="zh-CN" sz="3000" b="1" dirty="0" smtClean="0"/>
          </a:p>
          <a:p>
            <a:endParaRPr lang="zh-CN" alt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数学抽象</a:t>
            </a:r>
            <a:endParaRPr lang="zh-CN" altLang="en-US" sz="3600" b="1" dirty="0"/>
          </a:p>
        </p:txBody>
      </p:sp>
      <p:sp>
        <p:nvSpPr>
          <p:cNvPr id="3" name="内容占位符 2"/>
          <p:cNvSpPr>
            <a:spLocks noGrp="1"/>
          </p:cNvSpPr>
          <p:nvPr>
            <p:ph idx="1"/>
          </p:nvPr>
        </p:nvSpPr>
        <p:spPr>
          <a:xfrm>
            <a:off x="457200" y="1484784"/>
            <a:ext cx="8229600" cy="4641379"/>
          </a:xfrm>
        </p:spPr>
        <p:txBody>
          <a:bodyPr>
            <a:normAutofit/>
          </a:bodyPr>
          <a:lstStyle/>
          <a:p>
            <a:r>
              <a:rPr lang="en-US" altLang="zh-CN" sz="3600" b="1" dirty="0" smtClean="0"/>
              <a:t>       </a:t>
            </a:r>
            <a:r>
              <a:rPr lang="zh-CN" altLang="en-US" sz="3600" b="1" dirty="0" smtClean="0"/>
              <a:t>表现：</a:t>
            </a:r>
            <a:endParaRPr lang="en-US" altLang="zh-CN" sz="3600" b="1" dirty="0" smtClean="0"/>
          </a:p>
          <a:p>
            <a:endParaRPr lang="en-US" altLang="zh-CN" sz="1000" b="1" dirty="0" smtClean="0"/>
          </a:p>
          <a:p>
            <a:r>
              <a:rPr lang="zh-CN" altLang="zh-CN" b="1" dirty="0" smtClean="0"/>
              <a:t>形成数学概念与规则</a:t>
            </a:r>
            <a:endParaRPr lang="zh-CN" altLang="zh-CN" b="1" dirty="0" smtClean="0"/>
          </a:p>
          <a:p>
            <a:r>
              <a:rPr lang="zh-CN" altLang="zh-CN" b="1" dirty="0" smtClean="0"/>
              <a:t>形成数学命题与模型</a:t>
            </a:r>
            <a:endParaRPr lang="zh-CN" altLang="zh-CN" b="1" dirty="0" smtClean="0"/>
          </a:p>
          <a:p>
            <a:r>
              <a:rPr lang="zh-CN" altLang="zh-CN" b="1" dirty="0" smtClean="0"/>
              <a:t>形成数学方法与思想</a:t>
            </a:r>
            <a:endParaRPr lang="zh-CN" altLang="zh-CN" b="1" dirty="0" smtClean="0"/>
          </a:p>
          <a:p>
            <a:r>
              <a:rPr lang="zh-CN" altLang="zh-CN" b="1" dirty="0" smtClean="0"/>
              <a:t>形成数学结构与体系</a:t>
            </a:r>
            <a:endParaRPr lang="zh-CN" altLang="en-US" b="1"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数学抽象</a:t>
            </a:r>
            <a:endParaRPr lang="zh-CN" altLang="en-US" sz="3600" b="1" dirty="0"/>
          </a:p>
        </p:txBody>
      </p:sp>
      <p:sp>
        <p:nvSpPr>
          <p:cNvPr id="3" name="内容占位符 2"/>
          <p:cNvSpPr>
            <a:spLocks noGrp="1"/>
          </p:cNvSpPr>
          <p:nvPr>
            <p:ph idx="1"/>
          </p:nvPr>
        </p:nvSpPr>
        <p:spPr>
          <a:xfrm>
            <a:off x="457200" y="1484784"/>
            <a:ext cx="8229600" cy="4641379"/>
          </a:xfrm>
        </p:spPr>
        <p:txBody>
          <a:bodyPr>
            <a:normAutofit fontScale="77500" lnSpcReduction="20000"/>
          </a:bodyPr>
          <a:lstStyle/>
          <a:p>
            <a:r>
              <a:rPr lang="en-US" altLang="zh-CN" sz="3600" b="1" dirty="0" smtClean="0"/>
              <a:t>       </a:t>
            </a:r>
            <a:r>
              <a:rPr lang="zh-CN" altLang="en-US" sz="3600" b="1" dirty="0" smtClean="0"/>
              <a:t>第一水平：</a:t>
            </a:r>
            <a:endParaRPr lang="en-US" altLang="zh-CN" sz="3600" b="1" dirty="0" smtClean="0"/>
          </a:p>
          <a:p>
            <a:endParaRPr lang="en-US" altLang="zh-CN" sz="1000" b="1" dirty="0" smtClean="0"/>
          </a:p>
          <a:p>
            <a:r>
              <a:rPr lang="en-US" altLang="zh-CN" b="1" dirty="0" smtClean="0"/>
              <a:t>        </a:t>
            </a:r>
            <a:r>
              <a:rPr lang="zh-CN" altLang="zh-CN" b="1" dirty="0" smtClean="0"/>
              <a:t>能够在若干具体情境中直接抽象出数学概念和规则；能够在特例的基础上归纳出数学规律并形成数学命题；能够在新的情境中模仿学过的数学方法解决问题（问题与情境）。</a:t>
            </a:r>
            <a:endParaRPr lang="zh-CN" altLang="zh-CN" b="1" dirty="0" smtClean="0"/>
          </a:p>
          <a:p>
            <a:r>
              <a:rPr lang="en-US" altLang="zh-CN" b="1" dirty="0" smtClean="0"/>
              <a:t>       </a:t>
            </a:r>
            <a:r>
              <a:rPr lang="zh-CN" altLang="zh-CN" b="1" dirty="0" smtClean="0"/>
              <a:t>能够用恰当的事例解释抽象的数学概念和规则；能够分析数学命题的条件与结论；能够在具体的情境中抽象出数学问题（知识与技能）。</a:t>
            </a:r>
            <a:endParaRPr lang="zh-CN" altLang="zh-CN" b="1" dirty="0" smtClean="0"/>
          </a:p>
          <a:p>
            <a:r>
              <a:rPr lang="en-US" altLang="zh-CN" b="1" dirty="0" smtClean="0"/>
              <a:t>       </a:t>
            </a:r>
            <a:r>
              <a:rPr lang="zh-CN" altLang="zh-CN" b="1" dirty="0" smtClean="0"/>
              <a:t>能够理解用数学语言表达的概念、规则、推理和论证；能够在解决相似的问题中感悟数学的通性通法，体会其中的数学思想（思维与表达）。</a:t>
            </a:r>
            <a:endParaRPr lang="zh-CN" altLang="zh-CN" b="1" dirty="0" smtClean="0"/>
          </a:p>
          <a:p>
            <a:r>
              <a:rPr lang="en-US" altLang="zh-CN" b="1" dirty="0" smtClean="0"/>
              <a:t>        </a:t>
            </a:r>
            <a:r>
              <a:rPr lang="zh-CN" altLang="zh-CN" b="1" dirty="0" smtClean="0"/>
              <a:t>在交流的过程中，能够用恰当的例子解释抽象概念（交流与反思）。</a:t>
            </a:r>
            <a:endParaRPr lang="zh-CN" altLang="en-US" b="1"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数学抽象</a:t>
            </a:r>
            <a:endParaRPr lang="zh-CN" altLang="en-US" sz="3600" b="1" dirty="0"/>
          </a:p>
        </p:txBody>
      </p:sp>
      <p:sp>
        <p:nvSpPr>
          <p:cNvPr id="3" name="内容占位符 2"/>
          <p:cNvSpPr>
            <a:spLocks noGrp="1"/>
          </p:cNvSpPr>
          <p:nvPr>
            <p:ph idx="1"/>
          </p:nvPr>
        </p:nvSpPr>
        <p:spPr>
          <a:xfrm>
            <a:off x="457200" y="1484784"/>
            <a:ext cx="8229600" cy="4641379"/>
          </a:xfrm>
        </p:spPr>
        <p:txBody>
          <a:bodyPr>
            <a:normAutofit fontScale="70000" lnSpcReduction="20000"/>
          </a:bodyPr>
          <a:lstStyle/>
          <a:p>
            <a:r>
              <a:rPr lang="en-US" altLang="zh-CN" sz="3600" b="1" dirty="0" smtClean="0"/>
              <a:t>       </a:t>
            </a:r>
            <a:r>
              <a:rPr lang="zh-CN" altLang="en-US" sz="3600" b="1" dirty="0" smtClean="0"/>
              <a:t>第二水平：</a:t>
            </a:r>
            <a:endParaRPr lang="en-US" altLang="zh-CN" sz="3600" b="1" dirty="0" smtClean="0"/>
          </a:p>
          <a:p>
            <a:endParaRPr lang="en-US" altLang="zh-CN" sz="1000" b="1" dirty="0" smtClean="0"/>
          </a:p>
          <a:p>
            <a:r>
              <a:rPr lang="en-US" altLang="zh-CN" b="1" dirty="0" smtClean="0"/>
              <a:t>      </a:t>
            </a:r>
            <a:r>
              <a:rPr lang="zh-CN" altLang="zh-CN" b="1" dirty="0" smtClean="0"/>
              <a:t>能够在若干数学情境中抽象出一般的数学概念和规则；能够将已知数学命题推广到更一般的情形；能够在新的情境中选择和运用数学方法解决问题（问题与情境）。</a:t>
            </a:r>
            <a:endParaRPr lang="en-US" altLang="zh-CN" b="1" dirty="0" smtClean="0"/>
          </a:p>
          <a:p>
            <a:endParaRPr lang="zh-CN" altLang="zh-CN" sz="1400" b="1" dirty="0" smtClean="0"/>
          </a:p>
          <a:p>
            <a:r>
              <a:rPr lang="en-US" altLang="zh-CN" b="1" dirty="0" smtClean="0"/>
              <a:t>      </a:t>
            </a:r>
            <a:r>
              <a:rPr lang="zh-CN" altLang="zh-CN" b="1" dirty="0" smtClean="0"/>
              <a:t>能够从多个角度理解数学概念、规则和命题；能够运用多种形式表示数学命题的条件与结论，并建立相关命题的联系；能够理解和构建相关数学知识之间的联系（知识与技能）。</a:t>
            </a:r>
            <a:endParaRPr lang="en-US" altLang="zh-CN" b="1" dirty="0" smtClean="0"/>
          </a:p>
          <a:p>
            <a:endParaRPr lang="zh-CN" altLang="zh-CN" sz="1300" b="1" dirty="0" smtClean="0"/>
          </a:p>
          <a:p>
            <a:r>
              <a:rPr lang="en-US" altLang="zh-CN" b="1" dirty="0" smtClean="0"/>
              <a:t>      </a:t>
            </a:r>
            <a:r>
              <a:rPr lang="zh-CN" altLang="zh-CN" b="1" dirty="0" smtClean="0"/>
              <a:t>能够用准确的数学语言表达学过的数学概念、规则、命题与模型；能够提炼出解决一类问题的数学方法，理解其中的数学思想（思维与表达）。</a:t>
            </a:r>
            <a:endParaRPr lang="en-US" altLang="zh-CN" b="1" dirty="0" smtClean="0"/>
          </a:p>
          <a:p>
            <a:endParaRPr lang="zh-CN" altLang="zh-CN" sz="1300" b="1" dirty="0" smtClean="0"/>
          </a:p>
          <a:p>
            <a:r>
              <a:rPr lang="en-US" altLang="zh-CN" b="1" dirty="0" smtClean="0"/>
              <a:t>      </a:t>
            </a:r>
            <a:r>
              <a:rPr lang="zh-CN" altLang="zh-CN" b="1" dirty="0" smtClean="0"/>
              <a:t>在交流的过程中，能够用一般的概念解释具体现象（交流与反思）。</a:t>
            </a:r>
            <a:endParaRPr lang="zh-CN" altLang="en-US" b="1"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数学抽象</a:t>
            </a:r>
            <a:endParaRPr lang="zh-CN" altLang="en-US" sz="3600" b="1" dirty="0"/>
          </a:p>
        </p:txBody>
      </p:sp>
      <p:sp>
        <p:nvSpPr>
          <p:cNvPr id="3" name="内容占位符 2"/>
          <p:cNvSpPr>
            <a:spLocks noGrp="1"/>
          </p:cNvSpPr>
          <p:nvPr>
            <p:ph idx="1"/>
          </p:nvPr>
        </p:nvSpPr>
        <p:spPr>
          <a:xfrm>
            <a:off x="457200" y="1484784"/>
            <a:ext cx="8229600" cy="4641379"/>
          </a:xfrm>
        </p:spPr>
        <p:txBody>
          <a:bodyPr>
            <a:normAutofit fontScale="77500" lnSpcReduction="20000"/>
          </a:bodyPr>
          <a:lstStyle/>
          <a:p>
            <a:r>
              <a:rPr lang="en-US" altLang="zh-CN" sz="3600" b="1" dirty="0" smtClean="0"/>
              <a:t>       </a:t>
            </a:r>
            <a:r>
              <a:rPr lang="zh-CN" altLang="en-US" sz="3600" b="1" dirty="0" smtClean="0"/>
              <a:t>第三水平：</a:t>
            </a:r>
            <a:endParaRPr lang="en-US" altLang="zh-CN" sz="3600" b="1" dirty="0" smtClean="0"/>
          </a:p>
          <a:p>
            <a:endParaRPr lang="en-US" altLang="zh-CN" sz="1000" b="1" dirty="0" smtClean="0"/>
          </a:p>
          <a:p>
            <a:r>
              <a:rPr lang="en-US" altLang="zh-CN" b="1" dirty="0" smtClean="0"/>
              <a:t>        </a:t>
            </a:r>
            <a:r>
              <a:rPr lang="zh-CN" altLang="zh-CN" b="1" dirty="0" smtClean="0"/>
              <a:t>能够在科学情境中抽象出数学问题，并用恰当的数学语言予以表达；能够在数学结论基础上形成新命题；能够创造或灵活运用数学方法解决问题（问题与情境）。</a:t>
            </a:r>
            <a:endParaRPr lang="zh-CN" altLang="zh-CN" b="1" dirty="0" smtClean="0"/>
          </a:p>
          <a:p>
            <a:r>
              <a:rPr lang="en-US" altLang="zh-CN" b="1" dirty="0" smtClean="0"/>
              <a:t>       </a:t>
            </a:r>
            <a:r>
              <a:rPr lang="zh-CN" altLang="zh-CN" b="1" dirty="0" smtClean="0"/>
              <a:t>能够通过数学对象及其运算或关系理解数学的抽象结构；能够理解数学结论的一般性；能够感悟高度概括、有序多级的数学知识体系（知识与技能）。</a:t>
            </a:r>
            <a:endParaRPr lang="zh-CN" altLang="zh-CN" b="1" dirty="0" smtClean="0"/>
          </a:p>
          <a:p>
            <a:r>
              <a:rPr lang="en-US" altLang="zh-CN" b="1" dirty="0" smtClean="0"/>
              <a:t>       </a:t>
            </a:r>
            <a:r>
              <a:rPr lang="zh-CN" altLang="zh-CN" b="1" dirty="0" smtClean="0"/>
              <a:t>在现实问题中，能够把握研究对象的数学特征，并用准确的数学语言予以表达；能够感悟通性通法背后的数学原理和其中蕴含的数学思想（思维与表达）。</a:t>
            </a:r>
            <a:endParaRPr lang="zh-CN" altLang="zh-CN" b="1" dirty="0" smtClean="0"/>
          </a:p>
          <a:p>
            <a:r>
              <a:rPr lang="en-US" altLang="zh-CN" b="1" dirty="0" smtClean="0"/>
              <a:t>       </a:t>
            </a:r>
            <a:r>
              <a:rPr lang="zh-CN" altLang="zh-CN" b="1" dirty="0" smtClean="0"/>
              <a:t>在交流的过程中，能够用数学原理解释自然现象和社会现象（交流与反思）。</a:t>
            </a:r>
            <a:endParaRPr lang="zh-CN" altLang="en-US" b="1"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逻辑推理</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内涵：</a:t>
            </a:r>
            <a:r>
              <a:rPr lang="en-US" altLang="zh-CN" sz="2800" b="1" dirty="0" smtClean="0"/>
              <a:t>  </a:t>
            </a:r>
            <a:endParaRPr lang="en-US" altLang="zh-CN" sz="2800" b="1" dirty="0" smtClean="0"/>
          </a:p>
          <a:p>
            <a:r>
              <a:rPr lang="en-US" altLang="zh-CN" sz="2800" b="1" dirty="0" smtClean="0"/>
              <a:t>       </a:t>
            </a:r>
            <a:r>
              <a:rPr lang="zh-CN" altLang="zh-CN" sz="2800" b="1" dirty="0" smtClean="0"/>
              <a:t>逻辑推理是指从一些事实和命题出发，依据逻辑规则推出一个命题的思维过程，主要包括两类，一类是从小范围成立的命题推断更大范围内成立的命题的推理，主要有归纳、类比；一类是从大范围成立的命题推断小范围内也成立的推理，主要有演绎推理。命题是数学结论的主要形式，也是数学交流的主要内容，因此，逻辑推理是数学交流的基本品质，使数学交流具有逻辑性。</a:t>
            </a:r>
            <a:endParaRPr lang="zh-CN" altLang="en-US" sz="28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800" b="1" dirty="0" smtClean="0"/>
              <a:t>背    景</a:t>
            </a:r>
            <a:endParaRPr lang="zh-CN" altLang="en-US" sz="4800" b="1" dirty="0"/>
          </a:p>
        </p:txBody>
      </p:sp>
      <p:sp>
        <p:nvSpPr>
          <p:cNvPr id="3" name="内容占位符 2"/>
          <p:cNvSpPr>
            <a:spLocks noGrp="1"/>
          </p:cNvSpPr>
          <p:nvPr>
            <p:ph idx="1"/>
          </p:nvPr>
        </p:nvSpPr>
        <p:spPr/>
        <p:txBody>
          <a:bodyPr/>
          <a:lstStyle/>
          <a:p>
            <a:r>
              <a:rPr lang="zh-CN" altLang="en-US" b="1" dirty="0" smtClean="0"/>
              <a:t>科学技术迅猛发展</a:t>
            </a:r>
            <a:endParaRPr lang="en-US" altLang="zh-CN" b="1" dirty="0" smtClean="0"/>
          </a:p>
          <a:p>
            <a:r>
              <a:rPr lang="en-US" altLang="zh-CN" b="1" dirty="0" smtClean="0"/>
              <a:t>      </a:t>
            </a:r>
            <a:r>
              <a:rPr lang="en-US" altLang="zh-CN" sz="2800" b="1" dirty="0" smtClean="0"/>
              <a:t> ——</a:t>
            </a:r>
            <a:r>
              <a:rPr lang="zh-CN" altLang="en-US" sz="2800" b="1" dirty="0" smtClean="0"/>
              <a:t>信息时代</a:t>
            </a:r>
            <a:endParaRPr lang="en-US" altLang="zh-CN" sz="2800" b="1" dirty="0" smtClean="0"/>
          </a:p>
          <a:p>
            <a:r>
              <a:rPr lang="en-US" altLang="zh-CN" sz="2800" b="1" dirty="0"/>
              <a:t> </a:t>
            </a:r>
            <a:r>
              <a:rPr lang="en-US" altLang="zh-CN" sz="2800" b="1" dirty="0" smtClean="0"/>
              <a:t>       ——</a:t>
            </a:r>
            <a:r>
              <a:rPr lang="zh-CN" altLang="en-US" sz="2800" b="1" dirty="0" smtClean="0"/>
              <a:t>大数据时代</a:t>
            </a:r>
            <a:endParaRPr lang="en-US" altLang="zh-CN" sz="2800" b="1" dirty="0" smtClean="0"/>
          </a:p>
          <a:p>
            <a:r>
              <a:rPr lang="en-US" altLang="zh-CN" sz="2800" b="1" dirty="0" smtClean="0"/>
              <a:t>        ——</a:t>
            </a:r>
            <a:r>
              <a:rPr lang="zh-CN" altLang="en-US" sz="2800" b="1" dirty="0" smtClean="0"/>
              <a:t>材料技术</a:t>
            </a:r>
            <a:endParaRPr lang="en-US" altLang="zh-CN" sz="2800" b="1" dirty="0" smtClean="0"/>
          </a:p>
          <a:p>
            <a:r>
              <a:rPr lang="en-US" altLang="zh-CN" sz="2800" b="1" dirty="0" smtClean="0"/>
              <a:t>        ——</a:t>
            </a:r>
            <a:r>
              <a:rPr lang="zh-CN" altLang="en-US" sz="2800" b="1" dirty="0" smtClean="0"/>
              <a:t>航天技术</a:t>
            </a:r>
            <a:endParaRPr lang="en-US" altLang="zh-CN" sz="2800" b="1" dirty="0" smtClean="0"/>
          </a:p>
          <a:p>
            <a:r>
              <a:rPr lang="en-US" altLang="zh-CN" sz="2800" b="1" dirty="0" smtClean="0"/>
              <a:t>        ——</a:t>
            </a:r>
            <a:r>
              <a:rPr lang="zh-CN" altLang="en-US" sz="2800" b="1" dirty="0" smtClean="0"/>
              <a:t>能源技术</a:t>
            </a:r>
            <a:endParaRPr lang="en-US" altLang="zh-CN" sz="2800" b="1" dirty="0" smtClean="0"/>
          </a:p>
          <a:p>
            <a:r>
              <a:rPr lang="en-US" altLang="zh-CN" sz="2800" b="1" dirty="0" smtClean="0"/>
              <a:t>        ——</a:t>
            </a:r>
            <a:r>
              <a:rPr lang="zh-CN" altLang="en-US" sz="2800" b="1" dirty="0" smtClean="0"/>
              <a:t>环境技术</a:t>
            </a:r>
            <a:endParaRPr lang="en-US" altLang="zh-CN" sz="2800" b="1" dirty="0" smtClean="0"/>
          </a:p>
          <a:p>
            <a:r>
              <a:rPr lang="en-US" altLang="zh-CN" sz="2800" b="1" dirty="0" smtClean="0"/>
              <a:t>        ——</a:t>
            </a:r>
            <a:r>
              <a:rPr lang="zh-CN" altLang="en-US" sz="2800" b="1" dirty="0" smtClean="0"/>
              <a:t>数学技术：</a:t>
            </a:r>
            <a:r>
              <a:rPr lang="zh-CN" altLang="en-US" sz="2000" b="1" dirty="0" smtClean="0"/>
              <a:t>大型计算（云计算）、大数据</a:t>
            </a:r>
            <a:endParaRPr lang="zh-CN" altLang="en-US" sz="2000" b="1"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逻辑推理</a:t>
            </a:r>
            <a:endParaRPr lang="zh-CN" altLang="en-US" sz="3600" b="1" dirty="0"/>
          </a:p>
        </p:txBody>
      </p:sp>
      <p:sp>
        <p:nvSpPr>
          <p:cNvPr id="3" name="内容占位符 2"/>
          <p:cNvSpPr>
            <a:spLocks noGrp="1"/>
          </p:cNvSpPr>
          <p:nvPr>
            <p:ph idx="1"/>
          </p:nvPr>
        </p:nvSpPr>
        <p:spPr/>
        <p:txBody>
          <a:bodyPr>
            <a:normAutofit fontScale="92500" lnSpcReduction="10000"/>
          </a:bodyPr>
          <a:lstStyle/>
          <a:p>
            <a:r>
              <a:rPr lang="en-US" altLang="zh-CN" sz="2800" b="1" dirty="0" smtClean="0"/>
              <a:t>       </a:t>
            </a:r>
            <a:r>
              <a:rPr lang="zh-CN" altLang="en-US" b="1" dirty="0" smtClean="0"/>
              <a:t>学科、教育价值：</a:t>
            </a:r>
            <a:r>
              <a:rPr lang="en-US" altLang="zh-CN" sz="2800" b="1" dirty="0" smtClean="0"/>
              <a:t>  </a:t>
            </a:r>
            <a:endParaRPr lang="en-US" altLang="zh-CN" sz="2800" b="1" dirty="0" smtClean="0"/>
          </a:p>
          <a:p>
            <a:r>
              <a:rPr lang="en-US" altLang="zh-CN" sz="2600" b="1" dirty="0" smtClean="0"/>
              <a:t>       </a:t>
            </a:r>
            <a:r>
              <a:rPr lang="zh-CN" altLang="zh-CN" sz="2600" b="1" dirty="0" smtClean="0"/>
              <a:t>逻辑推理是数学思维的主要形式，是发现、提出数学命题以及论证命题正确与否的重要手段，也是构建数学体系的重要方式。逻辑推理不仅保证了数学的严谨性，也保证了数学交流的严谨性。</a:t>
            </a:r>
            <a:endParaRPr lang="zh-CN" altLang="zh-CN" sz="2600" b="1" dirty="0" smtClean="0"/>
          </a:p>
          <a:p>
            <a:r>
              <a:rPr lang="en-US" altLang="zh-CN" sz="2600" b="1" dirty="0" smtClean="0"/>
              <a:t>       </a:t>
            </a:r>
            <a:r>
              <a:rPr lang="zh-CN" altLang="zh-CN" sz="2600" b="1" dirty="0" smtClean="0"/>
              <a:t>逻辑推理是数学教学活动的核心，也是培养科学素养的重要途径。逻辑推理核心素养的习得，可以使人们的交流合乎逻辑，提高交流的效率和效果。在数学教学活动中，注重逻辑推理核心素养的培养，有利于学生理解一般结论的来龙去脉、形成举一反三的能力，有利于学生形成有论据、有条理、合乎逻辑的思维习惯和交流能力，有利于学生提高探究事物本源的能力。</a:t>
            </a:r>
            <a:endParaRPr lang="zh-CN" altLang="en-US" sz="2600" b="1"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逻辑推理</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表现：</a:t>
            </a:r>
            <a:r>
              <a:rPr lang="en-US" altLang="zh-CN" sz="2800" b="1" dirty="0" smtClean="0"/>
              <a:t>  </a:t>
            </a:r>
            <a:endParaRPr lang="en-US" altLang="zh-CN" sz="2800" b="1" dirty="0" smtClean="0"/>
          </a:p>
          <a:p>
            <a:r>
              <a:rPr lang="en-US" altLang="zh-CN" sz="2800" b="1" dirty="0" smtClean="0"/>
              <a:t>    </a:t>
            </a:r>
            <a:r>
              <a:rPr lang="zh-CN" altLang="zh-CN" sz="2800" b="1" dirty="0" smtClean="0"/>
              <a:t>发现和提出命题</a:t>
            </a:r>
            <a:endParaRPr lang="zh-CN" altLang="zh-CN" sz="2800" b="1" dirty="0" smtClean="0"/>
          </a:p>
          <a:p>
            <a:r>
              <a:rPr lang="en-US" altLang="zh-CN" sz="2800" b="1" dirty="0" smtClean="0"/>
              <a:t>    </a:t>
            </a:r>
            <a:r>
              <a:rPr lang="zh-CN" altLang="zh-CN" sz="2800" b="1" dirty="0" smtClean="0"/>
              <a:t>掌握推理的基本形式和规则</a:t>
            </a:r>
            <a:endParaRPr lang="zh-CN" altLang="zh-CN" sz="2800" b="1" dirty="0" smtClean="0"/>
          </a:p>
          <a:p>
            <a:r>
              <a:rPr lang="en-US" altLang="zh-CN" sz="2800" b="1" dirty="0" smtClean="0"/>
              <a:t>    </a:t>
            </a:r>
            <a:r>
              <a:rPr lang="zh-CN" altLang="zh-CN" sz="2800" b="1" dirty="0" smtClean="0"/>
              <a:t>探索和表述论证的过程</a:t>
            </a:r>
            <a:endParaRPr lang="zh-CN" altLang="zh-CN" sz="2800" b="1" dirty="0" smtClean="0"/>
          </a:p>
          <a:p>
            <a:r>
              <a:rPr lang="en-US" altLang="zh-CN" sz="2800" b="1" dirty="0" smtClean="0"/>
              <a:t>    </a:t>
            </a:r>
            <a:r>
              <a:rPr lang="zh-CN" altLang="zh-CN" sz="2800" b="1" dirty="0" smtClean="0"/>
              <a:t>构建命题体系</a:t>
            </a:r>
            <a:endParaRPr lang="zh-CN" altLang="zh-CN" sz="2800" b="1" dirty="0" smtClean="0"/>
          </a:p>
          <a:p>
            <a:r>
              <a:rPr lang="en-US" altLang="zh-CN" sz="2800" b="1" dirty="0" smtClean="0"/>
              <a:t>    </a:t>
            </a:r>
            <a:r>
              <a:rPr lang="zh-CN" altLang="zh-CN" sz="2800" b="1" dirty="0" smtClean="0"/>
              <a:t>表达与交流</a:t>
            </a:r>
            <a:endParaRPr lang="zh-CN" altLang="en-US" sz="2600" b="1"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逻辑推理</a:t>
            </a:r>
            <a:endParaRPr lang="zh-CN" altLang="en-US" sz="3600" b="1" dirty="0"/>
          </a:p>
        </p:txBody>
      </p:sp>
      <p:sp>
        <p:nvSpPr>
          <p:cNvPr id="3" name="内容占位符 2"/>
          <p:cNvSpPr>
            <a:spLocks noGrp="1"/>
          </p:cNvSpPr>
          <p:nvPr>
            <p:ph idx="1"/>
          </p:nvPr>
        </p:nvSpPr>
        <p:spPr/>
        <p:txBody>
          <a:bodyPr>
            <a:normAutofit fontScale="85000" lnSpcReduction="20000"/>
          </a:bodyPr>
          <a:lstStyle/>
          <a:p>
            <a:r>
              <a:rPr lang="en-US" altLang="zh-CN" sz="2800" b="1" dirty="0" smtClean="0"/>
              <a:t>       </a:t>
            </a:r>
            <a:r>
              <a:rPr lang="zh-CN" altLang="en-US" b="1" dirty="0" smtClean="0"/>
              <a:t>第一水平：</a:t>
            </a:r>
            <a:r>
              <a:rPr lang="en-US" altLang="zh-CN" sz="2800" b="1" dirty="0" smtClean="0"/>
              <a:t>  </a:t>
            </a:r>
            <a:endParaRPr lang="en-US" altLang="zh-CN" sz="2800" b="1" dirty="0" smtClean="0"/>
          </a:p>
          <a:p>
            <a:r>
              <a:rPr lang="en-US" altLang="zh-CN" sz="2800" b="1" dirty="0" smtClean="0"/>
              <a:t>       </a:t>
            </a:r>
            <a:r>
              <a:rPr lang="zh-CN" altLang="zh-CN" sz="2800" b="1" dirty="0" smtClean="0"/>
              <a:t>能够在生活情境中，发现数量或图形方面的规律性，用归纳或类比提出数学命题。</a:t>
            </a:r>
            <a:endParaRPr lang="zh-CN" altLang="zh-CN" sz="2800" b="1" dirty="0" smtClean="0"/>
          </a:p>
          <a:p>
            <a:r>
              <a:rPr lang="zh-CN" altLang="zh-CN" sz="2800" b="1" dirty="0" smtClean="0"/>
              <a:t>能够在具体的数学内容中，判断什么是归纳、类比推理，什么是演绎推理；知道归纳、类比是或然性推理，演绎推理是必然性推理。</a:t>
            </a:r>
            <a:endParaRPr lang="zh-CN" altLang="zh-CN" sz="2800" b="1" dirty="0" smtClean="0"/>
          </a:p>
          <a:p>
            <a:r>
              <a:rPr lang="en-US" altLang="zh-CN" sz="2800" b="1" dirty="0" smtClean="0"/>
              <a:t>      </a:t>
            </a:r>
            <a:r>
              <a:rPr lang="zh-CN" altLang="zh-CN" sz="2800" b="1" dirty="0" smtClean="0"/>
              <a:t>能够通过实例理解演绎推理的多种形式和相应的推理规则。对于给定的与学过知识有较强关联的数学命题，能够运用学过的方法探究条件与结论的逻辑关系，证明或者证否命题，并能有条理地表述论证过程。</a:t>
            </a:r>
            <a:endParaRPr lang="zh-CN" altLang="zh-CN" sz="2800" b="1" dirty="0" smtClean="0"/>
          </a:p>
          <a:p>
            <a:r>
              <a:rPr lang="en-US" altLang="zh-CN" sz="2800" b="1" dirty="0" smtClean="0"/>
              <a:t>       </a:t>
            </a:r>
            <a:r>
              <a:rPr lang="zh-CN" altLang="zh-CN" sz="2800" b="1" dirty="0" smtClean="0"/>
              <a:t>能够了解相关概念、命题、定理之间的逻辑关系。</a:t>
            </a:r>
            <a:endParaRPr lang="zh-CN" altLang="zh-CN" sz="2800" b="1" dirty="0" smtClean="0"/>
          </a:p>
          <a:p>
            <a:r>
              <a:rPr lang="en-US" altLang="zh-CN" sz="2800" b="1" dirty="0" smtClean="0"/>
              <a:t>       </a:t>
            </a:r>
            <a:r>
              <a:rPr lang="zh-CN" altLang="zh-CN" sz="2800" b="1" dirty="0" smtClean="0"/>
              <a:t>能够在交流过程中，明确所讨论问题的主题，有条理地表达观点。</a:t>
            </a:r>
            <a:endParaRPr lang="zh-CN" altLang="en-US" sz="2600" b="1"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逻辑推理</a:t>
            </a:r>
            <a:endParaRPr lang="zh-CN" altLang="en-US" sz="3600" b="1" dirty="0"/>
          </a:p>
        </p:txBody>
      </p:sp>
      <p:sp>
        <p:nvSpPr>
          <p:cNvPr id="3" name="内容占位符 2"/>
          <p:cNvSpPr>
            <a:spLocks noGrp="1"/>
          </p:cNvSpPr>
          <p:nvPr>
            <p:ph idx="1"/>
          </p:nvPr>
        </p:nvSpPr>
        <p:spPr/>
        <p:txBody>
          <a:bodyPr>
            <a:normAutofit fontScale="92500" lnSpcReduction="10000"/>
          </a:bodyPr>
          <a:lstStyle/>
          <a:p>
            <a:r>
              <a:rPr lang="en-US" altLang="zh-CN" sz="2800" b="1" dirty="0" smtClean="0"/>
              <a:t>       </a:t>
            </a:r>
            <a:r>
              <a:rPr lang="zh-CN" altLang="en-US" b="1" dirty="0" smtClean="0"/>
              <a:t>第二水平：</a:t>
            </a:r>
            <a:r>
              <a:rPr lang="en-US" altLang="zh-CN" sz="2800" b="1" dirty="0" smtClean="0"/>
              <a:t>  </a:t>
            </a:r>
            <a:endParaRPr lang="en-US" altLang="zh-CN" sz="2800" b="1" dirty="0" smtClean="0"/>
          </a:p>
          <a:p>
            <a:r>
              <a:rPr lang="en-US" altLang="zh-CN" sz="2400" b="1" dirty="0" smtClean="0"/>
              <a:t>        </a:t>
            </a:r>
            <a:r>
              <a:rPr lang="zh-CN" altLang="zh-CN" sz="2400" b="1" dirty="0" smtClean="0"/>
              <a:t>能够在实际情境和数学情境中，发现蕴含的数学规律，提出有价值的数学问题，并予以数学表达。能够理解归纳、类比是发现和提出数学命题的重要途径。</a:t>
            </a:r>
            <a:endParaRPr lang="zh-CN" altLang="zh-CN" sz="2400" b="1" dirty="0" smtClean="0"/>
          </a:p>
          <a:p>
            <a:r>
              <a:rPr lang="en-US" altLang="zh-CN" sz="2400" b="1" dirty="0" smtClean="0"/>
              <a:t>        </a:t>
            </a:r>
            <a:r>
              <a:rPr lang="zh-CN" altLang="zh-CN" sz="2400" b="1" dirty="0" smtClean="0"/>
              <a:t>理解分析法、综合法、反证法、数学归纳法、举反例等论证方法。</a:t>
            </a:r>
            <a:endParaRPr lang="zh-CN" altLang="zh-CN" sz="2400" b="1" dirty="0" smtClean="0"/>
          </a:p>
          <a:p>
            <a:r>
              <a:rPr lang="en-US" altLang="zh-CN" sz="2400" b="1" dirty="0" smtClean="0"/>
              <a:t>        </a:t>
            </a:r>
            <a:r>
              <a:rPr lang="zh-CN" altLang="zh-CN" sz="2400" b="1" dirty="0" smtClean="0"/>
              <a:t>对于给定的与学过知识有一些关联的数学命题，能够探索论证的思路，选择合适的论证方法予以证明或者证否，并能用准确的数学语言表述论证过程。</a:t>
            </a:r>
            <a:endParaRPr lang="zh-CN" altLang="zh-CN" sz="2400" b="1" dirty="0" smtClean="0"/>
          </a:p>
          <a:p>
            <a:r>
              <a:rPr lang="en-US" altLang="zh-CN" sz="2400" b="1" dirty="0" smtClean="0"/>
              <a:t>       </a:t>
            </a:r>
            <a:r>
              <a:rPr lang="zh-CN" altLang="zh-CN" sz="2400" b="1" dirty="0" smtClean="0"/>
              <a:t>能够理解各个教学模块中概念、命题、定理之间的逻辑关系，初步建立网状的知识结构。</a:t>
            </a:r>
            <a:endParaRPr lang="zh-CN" altLang="zh-CN" sz="2400" b="1" dirty="0" smtClean="0"/>
          </a:p>
          <a:p>
            <a:r>
              <a:rPr lang="en-US" altLang="zh-CN" sz="2400" b="1" dirty="0" smtClean="0"/>
              <a:t>       </a:t>
            </a:r>
            <a:r>
              <a:rPr lang="zh-CN" altLang="zh-CN" sz="2400" b="1" dirty="0" smtClean="0"/>
              <a:t>能够在交流的过程中，围绕讨论问题的主题，观点明确，有理有据。</a:t>
            </a:r>
            <a:endParaRPr lang="zh-CN" altLang="en-US" sz="2600" b="1"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逻辑推理</a:t>
            </a:r>
            <a:endParaRPr lang="zh-CN" altLang="en-US" sz="3600" b="1" dirty="0"/>
          </a:p>
        </p:txBody>
      </p:sp>
      <p:sp>
        <p:nvSpPr>
          <p:cNvPr id="3" name="内容占位符 2"/>
          <p:cNvSpPr>
            <a:spLocks noGrp="1"/>
          </p:cNvSpPr>
          <p:nvPr>
            <p:ph idx="1"/>
          </p:nvPr>
        </p:nvSpPr>
        <p:spPr>
          <a:xfrm>
            <a:off x="457200" y="1268760"/>
            <a:ext cx="8229600" cy="4857403"/>
          </a:xfrm>
        </p:spPr>
        <p:txBody>
          <a:bodyPr>
            <a:normAutofit lnSpcReduction="10000"/>
          </a:bodyPr>
          <a:lstStyle/>
          <a:p>
            <a:r>
              <a:rPr lang="en-US" altLang="zh-CN" sz="2800" b="1" dirty="0" smtClean="0"/>
              <a:t>       </a:t>
            </a:r>
            <a:r>
              <a:rPr lang="zh-CN" altLang="en-US" b="1" dirty="0" smtClean="0"/>
              <a:t>第三水平：</a:t>
            </a:r>
            <a:r>
              <a:rPr lang="en-US" altLang="zh-CN" sz="2800" b="1" dirty="0" smtClean="0"/>
              <a:t>  </a:t>
            </a:r>
            <a:endParaRPr lang="en-US" altLang="zh-CN" sz="2800" b="1" dirty="0" smtClean="0"/>
          </a:p>
          <a:p>
            <a:r>
              <a:rPr lang="en-US" altLang="zh-CN" sz="2400" b="1" dirty="0" smtClean="0"/>
              <a:t>         </a:t>
            </a:r>
            <a:r>
              <a:rPr lang="zh-CN" altLang="zh-CN" sz="2400" b="1" dirty="0" smtClean="0"/>
              <a:t>能够在现实情境与科学情境中，用数学的眼光找到合适的研究对象，发现研究对象间较本质的数学联系，深入思考，提出有价值的数学问题。</a:t>
            </a:r>
            <a:endParaRPr lang="zh-CN" altLang="zh-CN" sz="2400" b="1" dirty="0" smtClean="0"/>
          </a:p>
          <a:p>
            <a:r>
              <a:rPr lang="en-US" altLang="zh-CN" sz="2400" b="1" dirty="0" smtClean="0"/>
              <a:t>         </a:t>
            </a:r>
            <a:r>
              <a:rPr lang="zh-CN" altLang="zh-CN" sz="2400" b="1" dirty="0" smtClean="0"/>
              <a:t>能够理解常用演绎推理方法、规则的原理和思想。</a:t>
            </a:r>
            <a:endParaRPr lang="zh-CN" altLang="zh-CN" sz="2400" b="1" dirty="0" smtClean="0"/>
          </a:p>
          <a:p>
            <a:r>
              <a:rPr lang="zh-CN" altLang="zh-CN" sz="2400" b="1" dirty="0" smtClean="0"/>
              <a:t>对于条件不全的数学问题，能够提出不同的假设前提，多方探究，推断结论，得出新的数学命题。对于较复杂的数学问题，能够借鉴学过的论证思路，通过构建过渡性命题，探索论证的途径，解决问题，并会用形式化的数学语言严谨表达论证过程。</a:t>
            </a:r>
            <a:endParaRPr lang="zh-CN" altLang="zh-CN" sz="2400" b="1" dirty="0" smtClean="0"/>
          </a:p>
          <a:p>
            <a:r>
              <a:rPr lang="en-US" altLang="zh-CN" sz="2400" b="1" dirty="0" smtClean="0"/>
              <a:t>         </a:t>
            </a:r>
            <a:r>
              <a:rPr lang="zh-CN" altLang="zh-CN" sz="2400" b="1" dirty="0" smtClean="0"/>
              <a:t>能够理解建构数学体系的公理化思想。</a:t>
            </a:r>
            <a:endParaRPr lang="zh-CN" altLang="zh-CN" sz="2400" b="1" dirty="0" smtClean="0"/>
          </a:p>
          <a:p>
            <a:r>
              <a:rPr lang="en-US" altLang="zh-CN" sz="2400" b="1" dirty="0" smtClean="0"/>
              <a:t>         </a:t>
            </a:r>
            <a:r>
              <a:rPr lang="zh-CN" altLang="zh-CN" sz="2400" b="1" dirty="0" smtClean="0"/>
              <a:t>能够合理地运用数学语言和思想进行跨学科的表达与交流。</a:t>
            </a:r>
            <a:endParaRPr lang="zh-CN" altLang="en-US" sz="2600" b="1"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数学建模</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内涵：</a:t>
            </a:r>
            <a:r>
              <a:rPr lang="en-US" altLang="zh-CN" sz="2800" b="1" dirty="0" smtClean="0"/>
              <a:t>  </a:t>
            </a:r>
            <a:endParaRPr lang="en-US" altLang="zh-CN" sz="2800" b="1" dirty="0" smtClean="0"/>
          </a:p>
          <a:p>
            <a:r>
              <a:rPr lang="en-US" altLang="zh-CN" sz="2800" b="1" dirty="0" smtClean="0"/>
              <a:t>       </a:t>
            </a:r>
            <a:r>
              <a:rPr lang="zh-CN" altLang="zh-CN" sz="2800" b="1" dirty="0" smtClean="0"/>
              <a:t>数学建模是对现实问题进行抽象，用数学语言表达和解决实际问题的过程。数学建模能力指能够在实际情境中，从数学的视角提出问题，用数学的思想分析问题，用数学的语言表达问题，用数学的知识得到模型，用数学的方法得到结论，验证数学结论与实际问题的相符程度，不断反思和改进模型，最终得到符合实际规律的结果。反思贯穿于数学建模的全过程。</a:t>
            </a:r>
            <a:endParaRPr lang="zh-CN" altLang="en-US" sz="2800" b="1"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数学建模 </a:t>
            </a:r>
            <a:endParaRPr lang="zh-CN" altLang="en-US" sz="3600" b="1" dirty="0"/>
          </a:p>
        </p:txBody>
      </p:sp>
      <p:sp>
        <p:nvSpPr>
          <p:cNvPr id="3" name="内容占位符 2"/>
          <p:cNvSpPr>
            <a:spLocks noGrp="1"/>
          </p:cNvSpPr>
          <p:nvPr>
            <p:ph idx="1"/>
          </p:nvPr>
        </p:nvSpPr>
        <p:spPr/>
        <p:txBody>
          <a:bodyPr>
            <a:normAutofit fontScale="92500" lnSpcReduction="10000"/>
          </a:bodyPr>
          <a:lstStyle/>
          <a:p>
            <a:r>
              <a:rPr lang="en-US" altLang="zh-CN" sz="2800" b="1" dirty="0" smtClean="0"/>
              <a:t>       </a:t>
            </a:r>
            <a:r>
              <a:rPr lang="zh-CN" altLang="en-US" b="1" dirty="0" smtClean="0"/>
              <a:t>学科、教育价值：</a:t>
            </a:r>
            <a:r>
              <a:rPr lang="en-US" altLang="zh-CN" sz="2800" b="1" dirty="0" smtClean="0"/>
              <a:t>  </a:t>
            </a:r>
            <a:endParaRPr lang="en-US" altLang="zh-CN" sz="2800" b="1" dirty="0" smtClean="0"/>
          </a:p>
          <a:p>
            <a:r>
              <a:rPr lang="en-US" altLang="zh-CN" sz="2800" b="1" dirty="0" smtClean="0"/>
              <a:t>       </a:t>
            </a:r>
            <a:r>
              <a:rPr lang="zh-CN" altLang="zh-CN" sz="2800" b="1" dirty="0" smtClean="0"/>
              <a:t>数学模型构建了数学与外部世界的桥梁，是数学应用的基本形式。数学建模是应用数学解决实际问题的基本手段，是推动数学发展的外部驱动力。</a:t>
            </a:r>
            <a:endParaRPr lang="zh-CN" altLang="zh-CN" sz="2800" b="1" dirty="0" smtClean="0"/>
          </a:p>
          <a:p>
            <a:r>
              <a:rPr lang="en-US" altLang="zh-CN" sz="2800" b="1" dirty="0" smtClean="0"/>
              <a:t>      </a:t>
            </a:r>
            <a:r>
              <a:rPr lang="zh-CN" altLang="zh-CN" sz="2800" b="1" dirty="0" smtClean="0"/>
              <a:t>数学建模突出学生系统地运用数学知识解决实际问题的过程，帮助学生逐步积累数学活动经验，培养学生应用能力和创新意识。在数学教学活动中，加强数学建模核心素养的培养，有利于学生养成用数学的眼光观察现实世界的习惯，有利于学生发展用数学的思维分析实际问题的能力，有利于学生形成用数学的语言表达实际问题的能力。</a:t>
            </a:r>
            <a:endParaRPr lang="zh-CN" altLang="en-US" sz="2600" b="1"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数学建模</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表现：</a:t>
            </a:r>
            <a:r>
              <a:rPr lang="en-US" altLang="zh-CN" sz="2800" b="1" dirty="0" smtClean="0"/>
              <a:t>  </a:t>
            </a:r>
            <a:endParaRPr lang="en-US" altLang="zh-CN" sz="2800" b="1" dirty="0" smtClean="0"/>
          </a:p>
          <a:p>
            <a:r>
              <a:rPr lang="zh-CN" altLang="zh-CN" sz="2800" b="1" dirty="0" smtClean="0"/>
              <a:t>发现和提出问题</a:t>
            </a:r>
            <a:endParaRPr lang="zh-CN" altLang="zh-CN" sz="2800" b="1" dirty="0" smtClean="0"/>
          </a:p>
          <a:p>
            <a:r>
              <a:rPr lang="zh-CN" altLang="zh-CN" sz="2800" b="1" dirty="0" smtClean="0"/>
              <a:t>建立模型</a:t>
            </a:r>
            <a:endParaRPr lang="zh-CN" altLang="zh-CN" sz="2800" b="1" dirty="0" smtClean="0"/>
          </a:p>
          <a:p>
            <a:r>
              <a:rPr lang="zh-CN" altLang="zh-CN" sz="2800" b="1" dirty="0" smtClean="0"/>
              <a:t>求解模型</a:t>
            </a:r>
            <a:endParaRPr lang="zh-CN" altLang="zh-CN" sz="2800" b="1" dirty="0" smtClean="0"/>
          </a:p>
          <a:p>
            <a:r>
              <a:rPr lang="zh-CN" altLang="zh-CN" sz="2800" b="1" dirty="0" smtClean="0"/>
              <a:t>检验结果和完善模型</a:t>
            </a:r>
            <a:endParaRPr lang="zh-CN" altLang="en-US" sz="2600" b="1"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数学建模</a:t>
            </a:r>
            <a:endParaRPr lang="zh-CN" altLang="en-US" sz="3600" b="1" dirty="0"/>
          </a:p>
        </p:txBody>
      </p:sp>
      <p:sp>
        <p:nvSpPr>
          <p:cNvPr id="3" name="内容占位符 2"/>
          <p:cNvSpPr>
            <a:spLocks noGrp="1"/>
          </p:cNvSpPr>
          <p:nvPr>
            <p:ph idx="1"/>
          </p:nvPr>
        </p:nvSpPr>
        <p:spPr/>
        <p:txBody>
          <a:bodyPr>
            <a:normAutofit lnSpcReduction="10000"/>
          </a:bodyPr>
          <a:lstStyle/>
          <a:p>
            <a:r>
              <a:rPr lang="en-US" altLang="zh-CN" sz="2800" b="1" dirty="0" smtClean="0"/>
              <a:t>       </a:t>
            </a:r>
            <a:r>
              <a:rPr lang="zh-CN" altLang="en-US" b="1" dirty="0" smtClean="0"/>
              <a:t>第一水平：</a:t>
            </a:r>
            <a:r>
              <a:rPr lang="en-US" altLang="zh-CN" sz="2800" b="1" dirty="0" smtClean="0"/>
              <a:t>  </a:t>
            </a:r>
            <a:endParaRPr lang="en-US" altLang="zh-CN" sz="2800" b="1" dirty="0" smtClean="0"/>
          </a:p>
          <a:p>
            <a:r>
              <a:rPr lang="en-US" altLang="zh-CN" sz="2400" b="1" dirty="0" smtClean="0"/>
              <a:t>         </a:t>
            </a:r>
            <a:r>
              <a:rPr lang="zh-CN" altLang="zh-CN" sz="2400" b="1" dirty="0" smtClean="0"/>
              <a:t>能够了解学过的数学模型的实际背景；能够在简单实际情境中发现问题；能够在实际情境中提出简单的数学模型。</a:t>
            </a:r>
            <a:r>
              <a:rPr lang="en-US" altLang="zh-CN" sz="2400" b="1" dirty="0" smtClean="0"/>
              <a:t>   </a:t>
            </a:r>
            <a:endParaRPr lang="zh-CN" altLang="zh-CN" sz="2400" b="1" dirty="0" smtClean="0"/>
          </a:p>
          <a:p>
            <a:r>
              <a:rPr lang="en-US" altLang="zh-CN" sz="2400" b="1" dirty="0" smtClean="0"/>
              <a:t>         </a:t>
            </a:r>
            <a:r>
              <a:rPr lang="zh-CN" altLang="zh-CN" sz="2400" b="1" dirty="0" smtClean="0"/>
              <a:t>能够了解学过的数学模型的实际意义，在熟悉的实际情境中，模仿学过的数学建模过程，建立并求解模型。</a:t>
            </a:r>
            <a:endParaRPr lang="zh-CN" altLang="zh-CN" sz="2400" b="1" dirty="0" smtClean="0"/>
          </a:p>
          <a:p>
            <a:r>
              <a:rPr lang="en-US" altLang="zh-CN" sz="2400" b="1" dirty="0" smtClean="0"/>
              <a:t>         </a:t>
            </a:r>
            <a:r>
              <a:rPr lang="zh-CN" altLang="zh-CN" sz="2400" b="1" dirty="0" smtClean="0"/>
              <a:t>结合简单实例，能够了解数学建模的全过程：提出问题、建立模型、求解模型、检验结果、完善模型；能够说明数学建模的过程，解释结论。</a:t>
            </a:r>
            <a:r>
              <a:rPr lang="en-US" altLang="zh-CN" sz="2400" b="1" dirty="0" smtClean="0"/>
              <a:t>  </a:t>
            </a:r>
            <a:endParaRPr lang="zh-CN" altLang="zh-CN" sz="2400" b="1" dirty="0" smtClean="0"/>
          </a:p>
          <a:p>
            <a:r>
              <a:rPr lang="en-US" altLang="zh-CN" sz="2400" b="1" dirty="0" smtClean="0"/>
              <a:t>         </a:t>
            </a:r>
            <a:r>
              <a:rPr lang="zh-CN" altLang="zh-CN" sz="2400" b="1" dirty="0" smtClean="0"/>
              <a:t>在交流的过程中，能够结合具体的数学建模案例表达结果。</a:t>
            </a:r>
            <a:endParaRPr lang="zh-CN" altLang="en-US" sz="2600" b="1"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数学建模</a:t>
            </a:r>
            <a:endParaRPr lang="zh-CN" altLang="en-US" sz="3600" b="1" dirty="0"/>
          </a:p>
        </p:txBody>
      </p:sp>
      <p:sp>
        <p:nvSpPr>
          <p:cNvPr id="3" name="内容占位符 2"/>
          <p:cNvSpPr>
            <a:spLocks noGrp="1"/>
          </p:cNvSpPr>
          <p:nvPr>
            <p:ph idx="1"/>
          </p:nvPr>
        </p:nvSpPr>
        <p:spPr/>
        <p:txBody>
          <a:bodyPr>
            <a:normAutofit lnSpcReduction="10000"/>
          </a:bodyPr>
          <a:lstStyle/>
          <a:p>
            <a:r>
              <a:rPr lang="en-US" altLang="zh-CN" sz="2800" b="1" dirty="0" smtClean="0"/>
              <a:t>       </a:t>
            </a:r>
            <a:r>
              <a:rPr lang="zh-CN" altLang="en-US" b="1" dirty="0" smtClean="0"/>
              <a:t>第二水平：</a:t>
            </a:r>
            <a:r>
              <a:rPr lang="en-US" altLang="zh-CN" sz="2800" b="1" dirty="0" smtClean="0"/>
              <a:t>  </a:t>
            </a:r>
            <a:endParaRPr lang="en-US" altLang="zh-CN" sz="2800" b="1" dirty="0" smtClean="0"/>
          </a:p>
          <a:p>
            <a:r>
              <a:rPr lang="en-US" altLang="zh-CN" sz="2400" b="1" dirty="0" smtClean="0"/>
              <a:t>         </a:t>
            </a:r>
            <a:r>
              <a:rPr lang="zh-CN" altLang="zh-CN" sz="2400" b="1" dirty="0" smtClean="0"/>
              <a:t>能够理解数学模型的实际背景；能够在实际情境中，发现问题，转化为数学问题，并理解其数学内涵。</a:t>
            </a:r>
            <a:r>
              <a:rPr lang="en-US" altLang="zh-CN" sz="2400" b="1" dirty="0" smtClean="0"/>
              <a:t>   </a:t>
            </a:r>
            <a:endParaRPr lang="zh-CN" altLang="zh-CN" sz="2400" b="1" dirty="0" smtClean="0"/>
          </a:p>
          <a:p>
            <a:r>
              <a:rPr lang="en-US" altLang="zh-CN" sz="2400" b="1" dirty="0" smtClean="0"/>
              <a:t>         </a:t>
            </a:r>
            <a:r>
              <a:rPr lang="zh-CN" altLang="zh-CN" sz="2400" b="1" dirty="0" smtClean="0"/>
              <a:t>能够理解数学模型的实际意义和应用范围；能够在给定的实际情境中，通过分析，选择、运用数学知识建立并求解模型。</a:t>
            </a:r>
            <a:endParaRPr lang="zh-CN" altLang="zh-CN" sz="2400" b="1" dirty="0" smtClean="0"/>
          </a:p>
          <a:p>
            <a:r>
              <a:rPr lang="en-US" altLang="zh-CN" sz="2400" b="1" dirty="0" smtClean="0"/>
              <a:t>         </a:t>
            </a:r>
            <a:r>
              <a:rPr lang="zh-CN" altLang="zh-CN" sz="2400" b="1" dirty="0" smtClean="0"/>
              <a:t>能够理解数学建模的全过程：提出问题、建立模型、求解模型、检验结果、完善模型。能够运用数学语言，表达数学建模过程中的问题以及解决问题的过程和结果，形成简单的研究报告。</a:t>
            </a:r>
            <a:endParaRPr lang="zh-CN" altLang="zh-CN" sz="2400" b="1" dirty="0" smtClean="0"/>
          </a:p>
          <a:p>
            <a:r>
              <a:rPr lang="en-US" altLang="zh-CN" sz="2400" b="1" dirty="0" smtClean="0"/>
              <a:t>         </a:t>
            </a:r>
            <a:r>
              <a:rPr lang="zh-CN" altLang="zh-CN" sz="2400" b="1" dirty="0" smtClean="0"/>
              <a:t>在交流的过程中，能够完整的表达数学建模的过程和意义。</a:t>
            </a:r>
            <a:endParaRPr lang="zh-CN" altLang="en-US" sz="26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背  景</a:t>
            </a:r>
            <a:endParaRPr lang="zh-CN" altLang="en-US" b="1" dirty="0"/>
          </a:p>
        </p:txBody>
      </p:sp>
      <p:sp>
        <p:nvSpPr>
          <p:cNvPr id="3" name="内容占位符 2"/>
          <p:cNvSpPr>
            <a:spLocks noGrp="1"/>
          </p:cNvSpPr>
          <p:nvPr>
            <p:ph idx="1"/>
          </p:nvPr>
        </p:nvSpPr>
        <p:spPr>
          <a:xfrm>
            <a:off x="457200" y="1340768"/>
            <a:ext cx="8229600" cy="5256584"/>
          </a:xfrm>
        </p:spPr>
        <p:txBody>
          <a:bodyPr>
            <a:normAutofit fontScale="92500" lnSpcReduction="10000"/>
          </a:bodyPr>
          <a:lstStyle/>
          <a:p>
            <a:r>
              <a:rPr lang="zh-CN" altLang="en-US" b="1" dirty="0" smtClean="0"/>
              <a:t>制度化建设</a:t>
            </a:r>
            <a:r>
              <a:rPr lang="en-US" altLang="zh-CN" sz="2600" b="1" dirty="0" smtClean="0"/>
              <a:t>——</a:t>
            </a:r>
            <a:r>
              <a:rPr lang="zh-CN" altLang="en-US" sz="2600" b="1" dirty="0" smtClean="0"/>
              <a:t>基础教育</a:t>
            </a:r>
            <a:endParaRPr lang="en-US" altLang="zh-CN" sz="2600" b="1" dirty="0" smtClean="0"/>
          </a:p>
          <a:p>
            <a:endParaRPr lang="en-US" altLang="zh-CN" sz="900" b="1" dirty="0" smtClean="0"/>
          </a:p>
          <a:p>
            <a:r>
              <a:rPr lang="zh-CN" altLang="en-US" sz="2600" b="1" dirty="0" smtClean="0"/>
              <a:t>基础教育改革纲要</a:t>
            </a:r>
            <a:endParaRPr lang="en-US" altLang="zh-CN" sz="2600" b="1" dirty="0" smtClean="0"/>
          </a:p>
          <a:p>
            <a:r>
              <a:rPr lang="zh-CN" altLang="en-US" sz="2600" b="1" dirty="0" smtClean="0"/>
              <a:t>义务教育法</a:t>
            </a:r>
            <a:endParaRPr lang="en-US" altLang="zh-CN" sz="2600" b="1" dirty="0" smtClean="0"/>
          </a:p>
          <a:p>
            <a:r>
              <a:rPr lang="zh-CN" altLang="en-US" sz="2600" b="1" dirty="0" smtClean="0"/>
              <a:t>中小学课程方案</a:t>
            </a:r>
            <a:endParaRPr lang="en-US" altLang="zh-CN" sz="2600" b="1" dirty="0" smtClean="0"/>
          </a:p>
          <a:p>
            <a:r>
              <a:rPr lang="zh-CN" altLang="en-US" sz="2600" b="1" dirty="0" smtClean="0"/>
              <a:t>中小学课程标准</a:t>
            </a:r>
            <a:endParaRPr lang="en-US" altLang="zh-CN" sz="2600" b="1" dirty="0" smtClean="0"/>
          </a:p>
          <a:p>
            <a:r>
              <a:rPr lang="zh-CN" altLang="en-US" sz="2600" b="1" dirty="0" smtClean="0"/>
              <a:t>教师专业标准</a:t>
            </a:r>
            <a:endParaRPr lang="en-US" altLang="zh-CN" sz="2600" b="1" dirty="0" smtClean="0"/>
          </a:p>
          <a:p>
            <a:r>
              <a:rPr lang="zh-CN" altLang="en-US" sz="2600" b="1" dirty="0" smtClean="0"/>
              <a:t>教师入职考试标准</a:t>
            </a:r>
            <a:endParaRPr lang="en-US" altLang="zh-CN" sz="2600" b="1" dirty="0" smtClean="0"/>
          </a:p>
          <a:p>
            <a:r>
              <a:rPr lang="zh-CN" altLang="en-US" sz="2600" b="1" dirty="0" smtClean="0"/>
              <a:t>教师培训课程标准</a:t>
            </a:r>
            <a:endParaRPr lang="en-US" altLang="zh-CN" sz="2600" b="1" dirty="0" smtClean="0"/>
          </a:p>
          <a:p>
            <a:r>
              <a:rPr lang="zh-CN" altLang="en-US" sz="2600" b="1" dirty="0" smtClean="0"/>
              <a:t>立德树人工程</a:t>
            </a:r>
            <a:endParaRPr lang="en-US" altLang="zh-CN" sz="2600" b="1" dirty="0" smtClean="0"/>
          </a:p>
          <a:p>
            <a:r>
              <a:rPr lang="zh-CN" altLang="en-US" sz="2600" b="1" dirty="0"/>
              <a:t>普及</a:t>
            </a:r>
            <a:r>
              <a:rPr lang="zh-CN" altLang="en-US" sz="2600" b="1" dirty="0" smtClean="0"/>
              <a:t>高中方针</a:t>
            </a:r>
            <a:endParaRPr lang="en-US" altLang="zh-CN" sz="2600" b="1" dirty="0" smtClean="0"/>
          </a:p>
          <a:p>
            <a:r>
              <a:rPr lang="zh-CN" altLang="en-US" sz="2600" b="1" dirty="0" smtClean="0"/>
              <a:t>高中课程标准修订</a:t>
            </a:r>
            <a:endParaRPr lang="en-US" altLang="zh-CN" sz="2600" b="1" dirty="0" smtClean="0"/>
          </a:p>
          <a:p>
            <a:r>
              <a:rPr lang="en-US" altLang="zh-CN" b="1" dirty="0" smtClean="0"/>
              <a:t>…………..</a:t>
            </a:r>
            <a:endParaRPr lang="zh-CN" altLang="en-US" b="1"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数学建模</a:t>
            </a:r>
            <a:endParaRPr lang="zh-CN" altLang="en-US" sz="3600" b="1" dirty="0"/>
          </a:p>
        </p:txBody>
      </p:sp>
      <p:sp>
        <p:nvSpPr>
          <p:cNvPr id="3" name="内容占位符 2"/>
          <p:cNvSpPr>
            <a:spLocks noGrp="1"/>
          </p:cNvSpPr>
          <p:nvPr>
            <p:ph idx="1"/>
          </p:nvPr>
        </p:nvSpPr>
        <p:spPr>
          <a:xfrm>
            <a:off x="457200" y="1412776"/>
            <a:ext cx="8229600" cy="4713387"/>
          </a:xfrm>
        </p:spPr>
        <p:txBody>
          <a:bodyPr>
            <a:normAutofit/>
          </a:bodyPr>
          <a:lstStyle/>
          <a:p>
            <a:r>
              <a:rPr lang="en-US" altLang="zh-CN" sz="2800" b="1" dirty="0" smtClean="0"/>
              <a:t>       </a:t>
            </a:r>
            <a:r>
              <a:rPr lang="zh-CN" altLang="en-US" b="1" dirty="0" smtClean="0"/>
              <a:t>第三水平：</a:t>
            </a:r>
            <a:r>
              <a:rPr lang="en-US" altLang="zh-CN" sz="2800" b="1" dirty="0" smtClean="0"/>
              <a:t>  </a:t>
            </a:r>
            <a:endParaRPr lang="en-US" altLang="zh-CN" sz="2800" b="1" dirty="0" smtClean="0"/>
          </a:p>
          <a:p>
            <a:r>
              <a:rPr lang="en-US" altLang="zh-CN" sz="2400" b="1" dirty="0" smtClean="0"/>
              <a:t>        </a:t>
            </a:r>
            <a:r>
              <a:rPr lang="zh-CN" altLang="zh-CN" sz="2400" b="1" dirty="0" smtClean="0"/>
              <a:t>能够在科学和社会情境中，运用数学思维进行分析，发现情境中的数学关系，提出数学问题。</a:t>
            </a:r>
            <a:r>
              <a:rPr lang="en-US" altLang="zh-CN" sz="2400" b="1" dirty="0" smtClean="0"/>
              <a:t>  </a:t>
            </a:r>
            <a:endParaRPr lang="zh-CN" altLang="zh-CN" sz="2400" b="1" dirty="0" smtClean="0"/>
          </a:p>
          <a:p>
            <a:r>
              <a:rPr lang="en-US" altLang="zh-CN" sz="2400" b="1" dirty="0" smtClean="0"/>
              <a:t>        </a:t>
            </a:r>
            <a:r>
              <a:rPr lang="zh-CN" altLang="zh-CN" sz="2400" b="1" dirty="0" smtClean="0"/>
              <a:t>能够在科学和社会情境中，综合运用数学建模的一般方法和相关知识，建立数学模型，解决问题。 </a:t>
            </a:r>
            <a:endParaRPr lang="zh-CN" altLang="zh-CN" sz="2400" b="1" dirty="0" smtClean="0"/>
          </a:p>
          <a:p>
            <a:r>
              <a:rPr lang="en-US" altLang="zh-CN" sz="2400" b="1" dirty="0" smtClean="0"/>
              <a:t>        </a:t>
            </a:r>
            <a:r>
              <a:rPr lang="zh-CN" altLang="zh-CN" sz="2400" b="1" dirty="0" smtClean="0"/>
              <a:t>能够运用数学建模的思想方法，创新地解决实际问题；能够运用数学语言，清晰准确的表达数学建模的过程和结果，形成研究论文。</a:t>
            </a:r>
            <a:endParaRPr lang="zh-CN" altLang="zh-CN" sz="2400" b="1" dirty="0" smtClean="0"/>
          </a:p>
          <a:p>
            <a:r>
              <a:rPr lang="en-US" altLang="zh-CN" sz="2400" b="1" dirty="0" smtClean="0"/>
              <a:t>        </a:t>
            </a:r>
            <a:r>
              <a:rPr lang="zh-CN" altLang="zh-CN" sz="2400" b="1" dirty="0" smtClean="0"/>
              <a:t>在交流的过程中，能够通过数学建模的结论阐释科学规律和社会现象。</a:t>
            </a:r>
            <a:endParaRPr lang="zh-CN" altLang="en-US" sz="2600" b="1"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直观想象</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内涵：</a:t>
            </a:r>
            <a:r>
              <a:rPr lang="en-US" altLang="zh-CN" sz="2800" b="1" dirty="0" smtClean="0"/>
              <a:t>  </a:t>
            </a:r>
            <a:endParaRPr lang="en-US" altLang="zh-CN" sz="2800" b="1" dirty="0" smtClean="0"/>
          </a:p>
          <a:p>
            <a:r>
              <a:rPr lang="en-US" altLang="zh-CN" sz="2800" b="1" dirty="0" smtClean="0"/>
              <a:t>       </a:t>
            </a:r>
            <a:r>
              <a:rPr lang="zh-CN" altLang="zh-CN" sz="2800" b="1" dirty="0" smtClean="0"/>
              <a:t>直观想象主要指借助空间想象感知事物的形态与变化，利用几何图形理解和解决数学问题。主要包括利用图形描述数学问题，启迪解决问题的思路，建立形与数的联系，加深对事物本质和发展规律的理解和认知。</a:t>
            </a:r>
            <a:endParaRPr lang="zh-CN" altLang="en-US" sz="2800" b="1"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直观想象</a:t>
            </a:r>
            <a:endParaRPr lang="zh-CN" altLang="en-US" sz="3600" b="1" dirty="0"/>
          </a:p>
        </p:txBody>
      </p:sp>
      <p:sp>
        <p:nvSpPr>
          <p:cNvPr id="3" name="内容占位符 2"/>
          <p:cNvSpPr>
            <a:spLocks noGrp="1"/>
          </p:cNvSpPr>
          <p:nvPr>
            <p:ph idx="1"/>
          </p:nvPr>
        </p:nvSpPr>
        <p:spPr/>
        <p:txBody>
          <a:bodyPr>
            <a:normAutofit lnSpcReduction="10000"/>
          </a:bodyPr>
          <a:lstStyle/>
          <a:p>
            <a:r>
              <a:rPr lang="en-US" altLang="zh-CN" sz="2800" b="1" dirty="0" smtClean="0"/>
              <a:t>       </a:t>
            </a:r>
            <a:r>
              <a:rPr lang="zh-CN" altLang="en-US" b="1" dirty="0" smtClean="0"/>
              <a:t>学科、教育价值：</a:t>
            </a:r>
            <a:r>
              <a:rPr lang="en-US" altLang="zh-CN" sz="2800" b="1" dirty="0" smtClean="0"/>
              <a:t>  </a:t>
            </a:r>
            <a:endParaRPr lang="en-US" altLang="zh-CN" sz="2800" b="1" dirty="0" smtClean="0"/>
          </a:p>
          <a:p>
            <a:r>
              <a:rPr lang="en-US" altLang="zh-CN" sz="2800" b="1" dirty="0" smtClean="0"/>
              <a:t>       </a:t>
            </a:r>
            <a:r>
              <a:rPr lang="zh-CN" altLang="zh-CN" sz="2800" b="1" dirty="0" smtClean="0"/>
              <a:t>直观想象是发现和提出数学命题、理解数学命题、探索论证思路的重要辅助手段，是构建抽象结构和进行逻辑推理的思维基础。</a:t>
            </a:r>
            <a:endParaRPr lang="zh-CN" altLang="zh-CN" sz="2800" b="1" dirty="0" smtClean="0"/>
          </a:p>
          <a:p>
            <a:r>
              <a:rPr lang="en-US" altLang="zh-CN" sz="2800" b="1" dirty="0" smtClean="0"/>
              <a:t>      </a:t>
            </a:r>
            <a:r>
              <a:rPr lang="zh-CN" altLang="zh-CN" sz="2800" b="1" dirty="0" smtClean="0"/>
              <a:t>直观想象是建立数学直觉的基本途径。在数学教学活动中，重视直观想象核心素养的培养，有利于学生养成运用图形和空间想象思考问题的习惯，有利于学生提升数形结合的能力，有利于学生形成借助图形和空间进行分析、推理、论证的能力。</a:t>
            </a:r>
            <a:endParaRPr lang="zh-CN" altLang="en-US" sz="2600" b="1"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直观想象</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表现：</a:t>
            </a:r>
            <a:r>
              <a:rPr lang="en-US" altLang="zh-CN" sz="2800" b="1" dirty="0" smtClean="0"/>
              <a:t>  </a:t>
            </a:r>
            <a:endParaRPr lang="en-US" altLang="zh-CN" sz="2800" b="1" dirty="0" smtClean="0"/>
          </a:p>
          <a:p>
            <a:r>
              <a:rPr lang="zh-CN" altLang="zh-CN" sz="2800" b="1" dirty="0" smtClean="0"/>
              <a:t>利用图形描述数学问题</a:t>
            </a:r>
            <a:endParaRPr lang="zh-CN" altLang="zh-CN" sz="2800" b="1" dirty="0" smtClean="0"/>
          </a:p>
          <a:p>
            <a:r>
              <a:rPr lang="zh-CN" altLang="zh-CN" sz="2800" b="1" dirty="0" smtClean="0"/>
              <a:t>利用图形理解数学问题</a:t>
            </a:r>
            <a:endParaRPr lang="zh-CN" altLang="zh-CN" sz="2800" b="1" dirty="0" smtClean="0"/>
          </a:p>
          <a:p>
            <a:r>
              <a:rPr lang="zh-CN" altLang="zh-CN" sz="2800" b="1" dirty="0" smtClean="0"/>
              <a:t>利用图形探索和解决数学问题</a:t>
            </a:r>
            <a:endParaRPr lang="zh-CN" altLang="zh-CN" sz="2800" b="1" dirty="0" smtClean="0"/>
          </a:p>
          <a:p>
            <a:r>
              <a:rPr lang="zh-CN" altLang="zh-CN" sz="2800" b="1" dirty="0" smtClean="0"/>
              <a:t>构建数学问题的直观模型</a:t>
            </a:r>
            <a:endParaRPr lang="zh-CN" altLang="en-US" sz="2600" b="1"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直观想象</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第一水平：</a:t>
            </a:r>
            <a:r>
              <a:rPr lang="en-US" altLang="zh-CN" sz="2800" b="1" dirty="0" smtClean="0"/>
              <a:t>  </a:t>
            </a:r>
            <a:endParaRPr lang="en-US" altLang="zh-CN" sz="2800" b="1" dirty="0" smtClean="0"/>
          </a:p>
          <a:p>
            <a:r>
              <a:rPr lang="en-US" altLang="zh-CN" sz="2400" b="1" dirty="0" smtClean="0"/>
              <a:t>        </a:t>
            </a:r>
            <a:r>
              <a:rPr lang="zh-CN" altLang="zh-CN" sz="2400" b="1" dirty="0" smtClean="0"/>
              <a:t>能够在具体情境中，建立实物的几何图形，体会图形与图形、图形与数量的关系，体会图形的运动规律。</a:t>
            </a:r>
            <a:endParaRPr lang="zh-CN" altLang="zh-CN" sz="2400" b="1" dirty="0" smtClean="0"/>
          </a:p>
          <a:p>
            <a:r>
              <a:rPr lang="en-US" altLang="zh-CN" sz="2400" b="1" dirty="0" smtClean="0"/>
              <a:t>        </a:t>
            </a:r>
            <a:r>
              <a:rPr lang="zh-CN" altLang="zh-CN" sz="2400" b="1" dirty="0" smtClean="0"/>
              <a:t>在具体的数学情境中，能够借助图形性质发现数学规律；能够描述简单图形的位置关系和度量关系及其特有性质。</a:t>
            </a:r>
            <a:endParaRPr lang="zh-CN" altLang="zh-CN" sz="2400" b="1" dirty="0" smtClean="0"/>
          </a:p>
          <a:p>
            <a:r>
              <a:rPr lang="en-US" altLang="zh-CN" sz="2400" b="1" dirty="0" smtClean="0"/>
              <a:t>        </a:t>
            </a:r>
            <a:r>
              <a:rPr lang="zh-CN" altLang="zh-CN" sz="2400" b="1" dirty="0" smtClean="0"/>
              <a:t>在具体的数学情境中，能够通过直观理解数学问题；能够用图形描述和表达数学问题，启迪解决问题的思路。 </a:t>
            </a:r>
            <a:endParaRPr lang="zh-CN" altLang="zh-CN" sz="2400" b="1" dirty="0" smtClean="0"/>
          </a:p>
          <a:p>
            <a:r>
              <a:rPr lang="en-US" altLang="zh-CN" sz="2400" b="1" dirty="0" smtClean="0"/>
              <a:t>        </a:t>
            </a:r>
            <a:r>
              <a:rPr lang="zh-CN" altLang="zh-CN" sz="2400" b="1" dirty="0" smtClean="0"/>
              <a:t>能够利用图形的直观进行交流。</a:t>
            </a:r>
            <a:endParaRPr lang="zh-CN" altLang="en-US" sz="2600" b="1"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直观想象</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第二水平：</a:t>
            </a:r>
            <a:r>
              <a:rPr lang="en-US" altLang="zh-CN" sz="2800" b="1" dirty="0" smtClean="0"/>
              <a:t>  </a:t>
            </a:r>
            <a:endParaRPr lang="en-US" altLang="zh-CN" sz="2800" b="1" dirty="0" smtClean="0"/>
          </a:p>
          <a:p>
            <a:r>
              <a:rPr lang="en-US" altLang="zh-CN" sz="2400" b="1" dirty="0" smtClean="0"/>
              <a:t>        </a:t>
            </a:r>
            <a:r>
              <a:rPr lang="zh-CN" altLang="zh-CN" sz="2400" b="1" dirty="0" smtClean="0"/>
              <a:t>能够在实际和数学情境中，想象并构建相应的几何图形，借助图形提出数学问题，发现图形与图形、图形与数量的关系，探索图形的运动规律。</a:t>
            </a:r>
            <a:endParaRPr lang="zh-CN" altLang="zh-CN" sz="2400" b="1" dirty="0" smtClean="0"/>
          </a:p>
          <a:p>
            <a:r>
              <a:rPr lang="en-US" altLang="zh-CN" sz="2400" b="1" dirty="0" smtClean="0"/>
              <a:t>        </a:t>
            </a:r>
            <a:r>
              <a:rPr lang="zh-CN" altLang="zh-CN" sz="2400" b="1" dirty="0" smtClean="0"/>
              <a:t>能够掌握研究图形与图形、图形与数量关系的基本方法；能够借助图形性质探索数学规律；能够通过计算、分析、论证，解决实际问题或数学问题。</a:t>
            </a:r>
            <a:endParaRPr lang="zh-CN" altLang="zh-CN" sz="2400" b="1" dirty="0" smtClean="0"/>
          </a:p>
          <a:p>
            <a:r>
              <a:rPr lang="en-US" altLang="zh-CN" sz="2400" b="1" dirty="0" smtClean="0"/>
              <a:t>        </a:t>
            </a:r>
            <a:r>
              <a:rPr lang="zh-CN" altLang="zh-CN" sz="2400" b="1" dirty="0" smtClean="0"/>
              <a:t>能够通过想象提出数学问题；能够用图形探索解决问题的思路。 </a:t>
            </a:r>
            <a:endParaRPr lang="zh-CN" altLang="zh-CN" sz="2400" b="1" dirty="0" smtClean="0"/>
          </a:p>
          <a:p>
            <a:r>
              <a:rPr lang="en-US" altLang="zh-CN" sz="2400" b="1" dirty="0" smtClean="0"/>
              <a:t>       </a:t>
            </a:r>
            <a:r>
              <a:rPr lang="zh-CN" altLang="zh-CN" sz="2400" b="1" dirty="0" smtClean="0"/>
              <a:t>在交流的过程中，能够利用直观想象探讨数学问题。</a:t>
            </a:r>
            <a:endParaRPr lang="zh-CN" altLang="en-US" sz="2600" b="1"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直观想象</a:t>
            </a:r>
            <a:endParaRPr lang="zh-CN" altLang="en-US" sz="3600" b="1" dirty="0"/>
          </a:p>
        </p:txBody>
      </p:sp>
      <p:sp>
        <p:nvSpPr>
          <p:cNvPr id="3" name="内容占位符 2"/>
          <p:cNvSpPr>
            <a:spLocks noGrp="1"/>
          </p:cNvSpPr>
          <p:nvPr>
            <p:ph idx="1"/>
          </p:nvPr>
        </p:nvSpPr>
        <p:spPr>
          <a:xfrm>
            <a:off x="457200" y="1268760"/>
            <a:ext cx="8229600" cy="4857403"/>
          </a:xfrm>
        </p:spPr>
        <p:txBody>
          <a:bodyPr>
            <a:normAutofit/>
          </a:bodyPr>
          <a:lstStyle/>
          <a:p>
            <a:r>
              <a:rPr lang="en-US" altLang="zh-CN" sz="2800" b="1" dirty="0" smtClean="0"/>
              <a:t>       </a:t>
            </a:r>
            <a:r>
              <a:rPr lang="zh-CN" altLang="en-US" b="1" dirty="0" smtClean="0"/>
              <a:t>第三水平：</a:t>
            </a:r>
            <a:r>
              <a:rPr lang="en-US" altLang="zh-CN" sz="2800" b="1" dirty="0" smtClean="0"/>
              <a:t>  </a:t>
            </a:r>
            <a:endParaRPr lang="en-US" altLang="zh-CN" sz="2800" b="1" dirty="0" smtClean="0"/>
          </a:p>
          <a:p>
            <a:r>
              <a:rPr lang="en-US" altLang="zh-CN" sz="2400" b="1" dirty="0" smtClean="0"/>
              <a:t>        </a:t>
            </a:r>
            <a:r>
              <a:rPr lang="zh-CN" altLang="zh-CN" sz="2400" b="1" dirty="0" smtClean="0"/>
              <a:t>能够在科学情境中，借助图形，通过想象提出数学问题，构建数学模型。</a:t>
            </a:r>
            <a:endParaRPr lang="zh-CN" altLang="zh-CN" sz="2400" b="1" dirty="0" smtClean="0"/>
          </a:p>
          <a:p>
            <a:r>
              <a:rPr lang="en-US" altLang="zh-CN" sz="2400" b="1" dirty="0" smtClean="0"/>
              <a:t>        </a:t>
            </a:r>
            <a:r>
              <a:rPr lang="zh-CN" altLang="zh-CN" sz="2400" b="1" dirty="0" smtClean="0"/>
              <a:t>能够综合利用图形与图形、图形与数量关系，建立数学各分支之间的联系；能够借助直观想象建立数学与其它学科的联系，并形成理论体系的直观模型。</a:t>
            </a:r>
            <a:endParaRPr lang="zh-CN" altLang="zh-CN" sz="2400" b="1" dirty="0" smtClean="0"/>
          </a:p>
          <a:p>
            <a:r>
              <a:rPr lang="en-US" altLang="zh-CN" sz="2400" b="1" dirty="0" smtClean="0"/>
              <a:t>        </a:t>
            </a:r>
            <a:r>
              <a:rPr lang="zh-CN" altLang="zh-CN" sz="2400" b="1" dirty="0" smtClean="0"/>
              <a:t>能够通过想象对复杂的数学问题进行直观表达，反应数学问题的本质，形成解决问题的思路。 </a:t>
            </a:r>
            <a:endParaRPr lang="zh-CN" altLang="zh-CN" sz="2400" b="1" dirty="0" smtClean="0"/>
          </a:p>
          <a:p>
            <a:r>
              <a:rPr lang="en-US" altLang="zh-CN" sz="2400" b="1" dirty="0" smtClean="0"/>
              <a:t>        </a:t>
            </a:r>
            <a:r>
              <a:rPr lang="zh-CN" altLang="zh-CN" sz="2400" b="1" dirty="0" smtClean="0"/>
              <a:t>在交流的过程中，能够利用直观想象探讨科学问题的本质及其与数学的联系。</a:t>
            </a:r>
            <a:endParaRPr lang="zh-CN" altLang="en-US" sz="2600" b="1"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数学运算 </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内涵：</a:t>
            </a:r>
            <a:r>
              <a:rPr lang="en-US" altLang="zh-CN" sz="2800" b="1" dirty="0" smtClean="0"/>
              <a:t>  </a:t>
            </a:r>
            <a:endParaRPr lang="en-US" altLang="zh-CN" sz="2800" b="1" dirty="0" smtClean="0"/>
          </a:p>
          <a:p>
            <a:r>
              <a:rPr lang="en-US" altLang="zh-CN" sz="2800" b="1" dirty="0" smtClean="0"/>
              <a:t>       </a:t>
            </a:r>
            <a:r>
              <a:rPr lang="zh-CN" altLang="zh-CN" sz="2800" b="1" dirty="0" smtClean="0"/>
              <a:t>运算能力是指在明晰运算对象的基础上，依据运算法则解决数学问题的能力。主要包括理解运算对象、掌握运算法则、探究运算方向、选择运算方法、设计运算程序、求得运算结果的能力。</a:t>
            </a:r>
            <a:endParaRPr lang="zh-CN" altLang="en-US" sz="2800" b="1"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数学运算 </a:t>
            </a:r>
            <a:endParaRPr lang="zh-CN" altLang="en-US" sz="3600" b="1" dirty="0"/>
          </a:p>
        </p:txBody>
      </p:sp>
      <p:sp>
        <p:nvSpPr>
          <p:cNvPr id="3" name="内容占位符 2"/>
          <p:cNvSpPr>
            <a:spLocks noGrp="1"/>
          </p:cNvSpPr>
          <p:nvPr>
            <p:ph idx="1"/>
          </p:nvPr>
        </p:nvSpPr>
        <p:spPr/>
        <p:txBody>
          <a:bodyPr>
            <a:normAutofit fontScale="92500" lnSpcReduction="10000"/>
          </a:bodyPr>
          <a:lstStyle/>
          <a:p>
            <a:r>
              <a:rPr lang="en-US" altLang="zh-CN" sz="2800" b="1" dirty="0" smtClean="0"/>
              <a:t>       </a:t>
            </a:r>
            <a:r>
              <a:rPr lang="zh-CN" altLang="en-US" b="1" dirty="0" smtClean="0"/>
              <a:t>学科、教育价值：</a:t>
            </a:r>
            <a:r>
              <a:rPr lang="en-US" altLang="zh-CN" sz="2800" b="1" dirty="0" smtClean="0"/>
              <a:t>  </a:t>
            </a:r>
            <a:endParaRPr lang="en-US" altLang="zh-CN" sz="2800" b="1" dirty="0" smtClean="0"/>
          </a:p>
          <a:p>
            <a:r>
              <a:rPr lang="en-US" altLang="zh-CN" sz="2800" b="1" dirty="0" smtClean="0"/>
              <a:t>       </a:t>
            </a:r>
            <a:r>
              <a:rPr lang="zh-CN" altLang="zh-CN" sz="2800" b="1" dirty="0" smtClean="0"/>
              <a:t>运算是构成数学抽象结构的基本要素，是演绎推理的重要形式，是得到数学结果的重要手段。科学技术的迅猛发展更加凸显了运算的重要性。运算能力是解决数学问题的基本能力，是数学应用于日常生活的基本技能，是用计算机解决问题必备的能力。</a:t>
            </a:r>
            <a:endParaRPr lang="zh-CN" altLang="zh-CN" sz="2800" b="1" dirty="0" smtClean="0"/>
          </a:p>
          <a:p>
            <a:r>
              <a:rPr lang="en-US" altLang="zh-CN" sz="2800" b="1" dirty="0" smtClean="0"/>
              <a:t>       </a:t>
            </a:r>
            <a:r>
              <a:rPr lang="zh-CN" altLang="zh-CN" sz="2800" b="1" dirty="0" smtClean="0"/>
              <a:t>运算能力是学生学会数学的基础。在数学教学活动中，培养学生运算能力的核心素养，有利于学生提升逻辑推理的能力，有利于学生培养程序化思考问题的习惯，有利于学生养成实事求是、一丝不苟的科学精神。</a:t>
            </a:r>
            <a:endParaRPr lang="zh-CN" altLang="en-US" sz="2600" b="1"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数学运算 </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表现：</a:t>
            </a:r>
            <a:r>
              <a:rPr lang="en-US" altLang="zh-CN" sz="2800" b="1" dirty="0" smtClean="0"/>
              <a:t>  </a:t>
            </a:r>
            <a:endParaRPr lang="en-US" altLang="zh-CN" sz="2800" b="1" dirty="0" smtClean="0"/>
          </a:p>
          <a:p>
            <a:r>
              <a:rPr lang="zh-CN" altLang="zh-CN" sz="2800" b="1" dirty="0" smtClean="0"/>
              <a:t>理解运算对象</a:t>
            </a:r>
            <a:endParaRPr lang="zh-CN" altLang="zh-CN" sz="2800" b="1" dirty="0" smtClean="0"/>
          </a:p>
          <a:p>
            <a:r>
              <a:rPr lang="zh-CN" altLang="zh-CN" sz="2800" b="1" dirty="0" smtClean="0"/>
              <a:t>掌握运算法则</a:t>
            </a:r>
            <a:endParaRPr lang="zh-CN" altLang="zh-CN" sz="2800" b="1" dirty="0" smtClean="0"/>
          </a:p>
          <a:p>
            <a:r>
              <a:rPr lang="zh-CN" altLang="zh-CN" sz="2800" b="1" dirty="0" smtClean="0"/>
              <a:t>探索运算思路</a:t>
            </a:r>
            <a:endParaRPr lang="zh-CN" altLang="zh-CN" sz="2800" b="1" dirty="0" smtClean="0"/>
          </a:p>
          <a:p>
            <a:r>
              <a:rPr lang="zh-CN" altLang="zh-CN" sz="2800" b="1" dirty="0" smtClean="0"/>
              <a:t>设计运算程式</a:t>
            </a:r>
            <a:endParaRPr lang="zh-CN" altLang="en-US" sz="26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3522" name="Picture 2" descr="simulation_1-manaya80"/>
          <p:cNvPicPr>
            <a:picLocks noChangeAspect="1" noChangeArrowheads="1"/>
          </p:cNvPicPr>
          <p:nvPr/>
        </p:nvPicPr>
        <p:blipFill>
          <a:blip r:embed="rId1" cstate="print"/>
          <a:srcRect/>
          <a:stretch>
            <a:fillRect/>
          </a:stretch>
        </p:blipFill>
        <p:spPr bwMode="auto">
          <a:xfrm>
            <a:off x="684213" y="1989138"/>
            <a:ext cx="7772400" cy="2232025"/>
          </a:xfrm>
          <a:prstGeom prst="rect">
            <a:avLst/>
          </a:prstGeom>
          <a:noFill/>
          <a:ln w="9525">
            <a:noFill/>
            <a:miter lim="800000"/>
            <a:headEnd/>
            <a:tailEnd/>
          </a:ln>
        </p:spPr>
      </p:pic>
      <p:sp>
        <p:nvSpPr>
          <p:cNvPr id="363523" name="Text Box 3"/>
          <p:cNvSpPr txBox="1">
            <a:spLocks noChangeArrowheads="1"/>
          </p:cNvSpPr>
          <p:nvPr/>
        </p:nvSpPr>
        <p:spPr bwMode="auto">
          <a:xfrm>
            <a:off x="684213" y="2606675"/>
            <a:ext cx="7772400" cy="1569660"/>
          </a:xfrm>
          <a:prstGeom prst="rect">
            <a:avLst/>
          </a:prstGeom>
          <a:solidFill>
            <a:srgbClr val="000066">
              <a:alpha val="60001"/>
            </a:srgbClr>
          </a:solidFill>
          <a:ln w="9525">
            <a:noFill/>
            <a:miter lim="800000"/>
          </a:ln>
          <a:effectLst/>
        </p:spPr>
        <p:txBody>
          <a:bodyPr>
            <a:spAutoFit/>
          </a:bodyPr>
          <a:lstStyle/>
          <a:p>
            <a:r>
              <a:rPr kumimoji="1" lang="en-US" altLang="zh-CN" sz="2800" dirty="0">
                <a:solidFill>
                  <a:srgbClr val="FFFFCC"/>
                </a:solidFill>
                <a:effectLst>
                  <a:outerShdw blurRad="38100" dist="38100" dir="2700000" algn="tl">
                    <a:srgbClr val="000000"/>
                  </a:outerShdw>
                </a:effectLst>
              </a:rPr>
              <a:t>                          Overview</a:t>
            </a:r>
            <a:endParaRPr kumimoji="1" lang="en-US" altLang="zh-CN" sz="2800" dirty="0">
              <a:solidFill>
                <a:srgbClr val="FFFFCC"/>
              </a:solidFill>
              <a:effectLst>
                <a:outerShdw blurRad="38100" dist="38100" dir="2700000" algn="tl">
                  <a:srgbClr val="000000"/>
                </a:outerShdw>
              </a:effectLst>
            </a:endParaRPr>
          </a:p>
          <a:p>
            <a:r>
              <a:rPr kumimoji="1" lang="en-US" altLang="zh-CN" sz="2400" dirty="0">
                <a:solidFill>
                  <a:srgbClr val="FFFFCC"/>
                </a:solidFill>
                <a:effectLst>
                  <a:outerShdw blurRad="38100" dist="38100" dir="2700000" algn="tl">
                    <a:srgbClr val="000000"/>
                  </a:outerShdw>
                </a:effectLst>
                <a:latin typeface="Tahoma" panose="020B0604030504040204" pitchFamily="34" charset="0"/>
                <a:ea typeface="Gulim" panose="020B0600000101010101" pitchFamily="34" charset="-127"/>
              </a:rPr>
              <a:t>            </a:t>
            </a:r>
            <a:r>
              <a:rPr kumimoji="1" lang="en-US" altLang="zh-CN" sz="2400" dirty="0" smtClean="0">
                <a:solidFill>
                  <a:srgbClr val="FFFFCC"/>
                </a:solidFill>
                <a:effectLst>
                  <a:outerShdw blurRad="38100" dist="38100" dir="2700000" algn="tl">
                    <a:srgbClr val="000000"/>
                  </a:outerShdw>
                </a:effectLst>
                <a:latin typeface="Tahoma" panose="020B0604030504040204" pitchFamily="34" charset="0"/>
                <a:ea typeface="宋体" panose="02010600030101010101" pitchFamily="2" charset="-122"/>
              </a:rPr>
              <a:t>      of </a:t>
            </a:r>
            <a:r>
              <a:rPr kumimoji="1" lang="en-US" altLang="zh-CN" sz="2400" dirty="0">
                <a:solidFill>
                  <a:srgbClr val="FFFFCC"/>
                </a:solidFill>
                <a:effectLst>
                  <a:outerShdw blurRad="38100" dist="38100" dir="2700000" algn="tl">
                    <a:srgbClr val="000000"/>
                  </a:outerShdw>
                </a:effectLst>
                <a:latin typeface="Tahoma" panose="020B0604030504040204" pitchFamily="34" charset="0"/>
                <a:ea typeface="宋体" panose="02010600030101010101" pitchFamily="2" charset="-122"/>
              </a:rPr>
              <a:t>21 Century Basic      </a:t>
            </a:r>
            <a:endParaRPr kumimoji="1" lang="en-US" altLang="zh-CN" sz="2400" dirty="0">
              <a:solidFill>
                <a:srgbClr val="FFFFCC"/>
              </a:solidFill>
              <a:effectLst>
                <a:outerShdw blurRad="38100" dist="38100" dir="2700000" algn="tl">
                  <a:srgbClr val="000000"/>
                </a:outerShdw>
              </a:effectLst>
              <a:latin typeface="Tahoma" panose="020B0604030504040204" pitchFamily="34" charset="0"/>
              <a:ea typeface="宋体" panose="02010600030101010101" pitchFamily="2" charset="-122"/>
            </a:endParaRPr>
          </a:p>
          <a:p>
            <a:r>
              <a:rPr kumimoji="1" lang="en-US" altLang="zh-CN" sz="2400" dirty="0">
                <a:solidFill>
                  <a:srgbClr val="FFFFCC"/>
                </a:solidFill>
                <a:effectLst>
                  <a:outerShdw blurRad="38100" dist="38100" dir="2700000" algn="tl">
                    <a:srgbClr val="000000"/>
                  </a:outerShdw>
                </a:effectLst>
                <a:latin typeface="Tahoma" panose="020B0604030504040204" pitchFamily="34" charset="0"/>
                <a:ea typeface="宋体" panose="02010600030101010101" pitchFamily="2" charset="-122"/>
              </a:rPr>
              <a:t>                 Competencies and Skills</a:t>
            </a:r>
            <a:endParaRPr kumimoji="1" lang="en-US" altLang="ko-KR" sz="2400" dirty="0">
              <a:solidFill>
                <a:srgbClr val="FFFFCC"/>
              </a:solidFill>
              <a:effectLst>
                <a:outerShdw blurRad="38100" dist="38100" dir="2700000" algn="tl">
                  <a:srgbClr val="000000"/>
                </a:outerShdw>
              </a:effectLst>
              <a:latin typeface="Tahoma" panose="020B0604030504040204" pitchFamily="34" charset="0"/>
              <a:ea typeface="宋体" panose="02010600030101010101" pitchFamily="2" charset="-122"/>
            </a:endParaRPr>
          </a:p>
          <a:p>
            <a:pPr algn="ctr" latinLnBrk="1"/>
            <a:endParaRPr kumimoji="1" lang="en-US" altLang="ko-KR" sz="2000" dirty="0">
              <a:solidFill>
                <a:srgbClr val="FFFFCC"/>
              </a:solidFill>
              <a:effectLst>
                <a:outerShdw blurRad="38100" dist="38100" dir="2700000" algn="tl">
                  <a:srgbClr val="000000"/>
                </a:outerShdw>
              </a:effectLst>
              <a:latin typeface="Tahoma" panose="020B0604030504040204" pitchFamily="34" charset="0"/>
              <a:ea typeface="Gulim" panose="020B0600000101010101" pitchFamily="34" charset="-127"/>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运算能力</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第一水平：</a:t>
            </a:r>
            <a:r>
              <a:rPr lang="en-US" altLang="zh-CN" sz="2800" b="1" dirty="0" smtClean="0"/>
              <a:t>  </a:t>
            </a:r>
            <a:endParaRPr lang="en-US" altLang="zh-CN" sz="2800" b="1" dirty="0" smtClean="0"/>
          </a:p>
          <a:p>
            <a:r>
              <a:rPr lang="en-US" altLang="zh-CN" sz="2400" b="1" dirty="0" smtClean="0"/>
              <a:t>         </a:t>
            </a:r>
            <a:r>
              <a:rPr lang="zh-CN" altLang="zh-CN" sz="2400" b="1" dirty="0" smtClean="0"/>
              <a:t>能够在简单的数学情境中理解运算对象，提出运算问题，建立运算关系。</a:t>
            </a:r>
            <a:endParaRPr lang="zh-CN" altLang="zh-CN" sz="2400" b="1" dirty="0" smtClean="0"/>
          </a:p>
          <a:p>
            <a:r>
              <a:rPr lang="en-US" altLang="zh-CN" sz="2400" b="1" dirty="0" smtClean="0"/>
              <a:t>         </a:t>
            </a:r>
            <a:r>
              <a:rPr lang="zh-CN" altLang="zh-CN" sz="2400" b="1" dirty="0" smtClean="0"/>
              <a:t>能够理解运算法则的背景和适用范围，掌握基本的运算法则，根据数学问题特征选择合适的运算法则，解决问题。 </a:t>
            </a:r>
            <a:endParaRPr lang="zh-CN" altLang="zh-CN" sz="2400" b="1" dirty="0" smtClean="0"/>
          </a:p>
          <a:p>
            <a:r>
              <a:rPr lang="en-US" altLang="zh-CN" sz="2400" b="1" dirty="0" smtClean="0"/>
              <a:t>         </a:t>
            </a:r>
            <a:r>
              <a:rPr lang="zh-CN" altLang="zh-CN" sz="2400" b="1" dirty="0" smtClean="0"/>
              <a:t>在运算过程中，能够体会运算法则的意义和作用；能够运用运算验证数学结论。</a:t>
            </a:r>
            <a:endParaRPr lang="zh-CN" altLang="zh-CN" sz="2400" b="1" dirty="0" smtClean="0"/>
          </a:p>
          <a:p>
            <a:r>
              <a:rPr lang="en-US" altLang="zh-CN" sz="2400" b="1" dirty="0" smtClean="0"/>
              <a:t>         </a:t>
            </a:r>
            <a:r>
              <a:rPr lang="zh-CN" altLang="zh-CN" sz="2400" b="1" dirty="0" smtClean="0"/>
              <a:t>在交流的过程中，用运算的结果说明问题。</a:t>
            </a:r>
            <a:endParaRPr lang="zh-CN" altLang="en-US" sz="2600" b="1"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运算能力</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第二水平：</a:t>
            </a:r>
            <a:r>
              <a:rPr lang="en-US" altLang="zh-CN" sz="2800" b="1" dirty="0" smtClean="0"/>
              <a:t>  </a:t>
            </a:r>
            <a:endParaRPr lang="en-US" altLang="zh-CN" sz="2800" b="1" dirty="0" smtClean="0"/>
          </a:p>
          <a:p>
            <a:r>
              <a:rPr lang="en-US" altLang="zh-CN" sz="2400" b="1" dirty="0" smtClean="0"/>
              <a:t>         </a:t>
            </a:r>
            <a:r>
              <a:rPr lang="zh-CN" altLang="zh-CN" sz="2400" b="1" dirty="0" smtClean="0"/>
              <a:t>能够在数学情境中明晰运算对象，提出运算问题，探究运算的方向和目标。</a:t>
            </a:r>
            <a:endParaRPr lang="zh-CN" altLang="zh-CN" sz="2400" b="1" dirty="0" smtClean="0"/>
          </a:p>
          <a:p>
            <a:r>
              <a:rPr lang="en-US" altLang="zh-CN" sz="2400" b="1" dirty="0" smtClean="0"/>
              <a:t>         </a:t>
            </a:r>
            <a:r>
              <a:rPr lang="zh-CN" altLang="zh-CN" sz="2400" b="1" dirty="0" smtClean="0"/>
              <a:t>能够针对运算问题，正确分析运算条件、确定运算方向；能够合理选择运算方法、设计运算程序，综合利用运算法则解决问题。</a:t>
            </a:r>
            <a:endParaRPr lang="zh-CN" altLang="zh-CN" sz="2400" b="1" dirty="0" smtClean="0"/>
          </a:p>
          <a:p>
            <a:r>
              <a:rPr lang="en-US" altLang="zh-CN" sz="2400" b="1" dirty="0" smtClean="0"/>
              <a:t>         </a:t>
            </a:r>
            <a:r>
              <a:rPr lang="zh-CN" altLang="zh-CN" sz="2400" b="1" dirty="0" smtClean="0"/>
              <a:t>能够在综合利用运算法则解决问题的过程中理解运算法则的意义和作用。</a:t>
            </a:r>
            <a:endParaRPr lang="zh-CN" altLang="zh-CN" sz="2400" b="1" dirty="0" smtClean="0"/>
          </a:p>
          <a:p>
            <a:r>
              <a:rPr lang="en-US" altLang="zh-CN" sz="2400" b="1" dirty="0" smtClean="0"/>
              <a:t>         </a:t>
            </a:r>
            <a:r>
              <a:rPr lang="zh-CN" altLang="zh-CN" sz="2400" b="1" dirty="0" smtClean="0"/>
              <a:t>在交流的过程中，用运算的方法解释问题。</a:t>
            </a:r>
            <a:endParaRPr lang="zh-CN" altLang="en-US" sz="2600" b="1"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运算能力</a:t>
            </a:r>
            <a:endParaRPr lang="zh-CN" altLang="en-US" sz="3600" b="1" dirty="0"/>
          </a:p>
        </p:txBody>
      </p:sp>
      <p:sp>
        <p:nvSpPr>
          <p:cNvPr id="3" name="内容占位符 2"/>
          <p:cNvSpPr>
            <a:spLocks noGrp="1"/>
          </p:cNvSpPr>
          <p:nvPr>
            <p:ph idx="1"/>
          </p:nvPr>
        </p:nvSpPr>
        <p:spPr>
          <a:xfrm>
            <a:off x="457200" y="1268760"/>
            <a:ext cx="8229600" cy="4857403"/>
          </a:xfrm>
        </p:spPr>
        <p:txBody>
          <a:bodyPr>
            <a:normAutofit/>
          </a:bodyPr>
          <a:lstStyle/>
          <a:p>
            <a:r>
              <a:rPr lang="en-US" altLang="zh-CN" sz="2800" b="1" dirty="0" smtClean="0"/>
              <a:t>       </a:t>
            </a:r>
            <a:r>
              <a:rPr lang="zh-CN" altLang="en-US" b="1" dirty="0" smtClean="0"/>
              <a:t>第三水平：</a:t>
            </a:r>
            <a:r>
              <a:rPr lang="en-US" altLang="zh-CN" sz="2800" b="1" dirty="0" smtClean="0"/>
              <a:t>  </a:t>
            </a:r>
            <a:endParaRPr lang="en-US" altLang="zh-CN" sz="2800" b="1" dirty="0" smtClean="0"/>
          </a:p>
          <a:p>
            <a:r>
              <a:rPr lang="en-US" altLang="zh-CN" sz="2400" b="1" dirty="0" smtClean="0"/>
              <a:t>         </a:t>
            </a:r>
            <a:r>
              <a:rPr lang="zh-CN" altLang="zh-CN" sz="2400" b="1" dirty="0" smtClean="0"/>
              <a:t>在科学和社会情境中，能够发现运算问题，确定运算对象和运算法则，明确运算方向。 </a:t>
            </a:r>
            <a:endParaRPr lang="zh-CN" altLang="zh-CN" sz="2400" b="1" dirty="0" smtClean="0"/>
          </a:p>
          <a:p>
            <a:r>
              <a:rPr lang="en-US" altLang="zh-CN" sz="2400" b="1" dirty="0" smtClean="0"/>
              <a:t>         </a:t>
            </a:r>
            <a:r>
              <a:rPr lang="zh-CN" altLang="zh-CN" sz="2400" b="1" dirty="0" smtClean="0"/>
              <a:t>能够将有关数学问题转化为运算问题；能够对运算问题，合理构造运算程序，并以此为基础建立解决问题模式。 </a:t>
            </a:r>
            <a:endParaRPr lang="zh-CN" altLang="zh-CN" sz="2400" b="1" dirty="0" smtClean="0"/>
          </a:p>
          <a:p>
            <a:r>
              <a:rPr lang="en-US" altLang="zh-CN" sz="2400" b="1" dirty="0" smtClean="0"/>
              <a:t>         </a:t>
            </a:r>
            <a:r>
              <a:rPr lang="zh-CN" altLang="zh-CN" sz="2400" b="1" dirty="0" smtClean="0"/>
              <a:t>能够用运算程序化的思想解决问题；能够体会计算机解决问题的思想。</a:t>
            </a:r>
            <a:endParaRPr lang="zh-CN" altLang="zh-CN" sz="2400" b="1" dirty="0" smtClean="0"/>
          </a:p>
          <a:p>
            <a:r>
              <a:rPr lang="en-US" altLang="zh-CN" sz="2400" b="1" dirty="0" smtClean="0"/>
              <a:t>         </a:t>
            </a:r>
            <a:r>
              <a:rPr lang="zh-CN" altLang="zh-CN" sz="2400" b="1" dirty="0" smtClean="0"/>
              <a:t>在交流的过程中，用运算的方法探讨问题。</a:t>
            </a:r>
            <a:endParaRPr lang="zh-CN" altLang="en-US" sz="2600" b="1"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数据分析</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内涵：</a:t>
            </a:r>
            <a:r>
              <a:rPr lang="en-US" altLang="zh-CN" sz="2800" b="1" dirty="0" smtClean="0"/>
              <a:t>  </a:t>
            </a:r>
            <a:endParaRPr lang="en-US" altLang="zh-CN" sz="2800" b="1" dirty="0" smtClean="0"/>
          </a:p>
          <a:p>
            <a:r>
              <a:rPr lang="en-US" altLang="zh-CN" sz="2800" b="1" dirty="0" smtClean="0"/>
              <a:t>       </a:t>
            </a:r>
            <a:r>
              <a:rPr lang="zh-CN" altLang="zh-CN" sz="2800" b="1" dirty="0" smtClean="0"/>
              <a:t>数据分析是从数据中获得有用信息，形成知识。数据包括记录、调查和试验获得的数集，还包括通过互联网、文本、声音、图像、视频等数字化得到的数集。数据分析主要包括：收集数据提取信息、利用图表展示数据、构建模型分析数据、解释数据获取知识。</a:t>
            </a:r>
            <a:endParaRPr lang="zh-CN" altLang="en-US" sz="2800" b="1"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数据分析</a:t>
            </a:r>
            <a:endParaRPr lang="zh-CN" altLang="en-US" sz="3600" b="1" dirty="0"/>
          </a:p>
        </p:txBody>
      </p:sp>
      <p:sp>
        <p:nvSpPr>
          <p:cNvPr id="3" name="内容占位符 2"/>
          <p:cNvSpPr>
            <a:spLocks noGrp="1"/>
          </p:cNvSpPr>
          <p:nvPr>
            <p:ph idx="1"/>
          </p:nvPr>
        </p:nvSpPr>
        <p:spPr/>
        <p:txBody>
          <a:bodyPr>
            <a:normAutofit fontScale="92500" lnSpcReduction="10000"/>
          </a:bodyPr>
          <a:lstStyle/>
          <a:p>
            <a:r>
              <a:rPr lang="en-US" altLang="zh-CN" sz="2800" b="1" dirty="0" smtClean="0"/>
              <a:t>       </a:t>
            </a:r>
            <a:r>
              <a:rPr lang="zh-CN" altLang="en-US" b="1" dirty="0" smtClean="0"/>
              <a:t>学科、教育价值：</a:t>
            </a:r>
            <a:r>
              <a:rPr lang="en-US" altLang="zh-CN" sz="2800" b="1" dirty="0" smtClean="0"/>
              <a:t>  </a:t>
            </a:r>
            <a:endParaRPr lang="en-US" altLang="zh-CN" sz="2800" b="1" dirty="0" smtClean="0"/>
          </a:p>
          <a:p>
            <a:r>
              <a:rPr lang="en-US" altLang="zh-CN" sz="2800" b="1" dirty="0" smtClean="0"/>
              <a:t>      </a:t>
            </a:r>
            <a:r>
              <a:rPr lang="zh-CN" altLang="zh-CN" sz="2800" b="1" dirty="0" smtClean="0"/>
              <a:t>伴随着大数据时代的到来，数据分析已经深入到现代社会生活的各个方面，开拓了数学研究与应用的领域。数据分析充分体现了归纳推理的有效性，体现了归纳推理是逻辑推理的本质特征。</a:t>
            </a:r>
            <a:endParaRPr lang="zh-CN" altLang="zh-CN" sz="2800" b="1" dirty="0" smtClean="0"/>
          </a:p>
          <a:p>
            <a:r>
              <a:rPr lang="en-US" altLang="zh-CN" sz="2800" b="1" dirty="0" smtClean="0"/>
              <a:t>      </a:t>
            </a:r>
            <a:r>
              <a:rPr lang="zh-CN" altLang="zh-CN" sz="2800" b="1" dirty="0" smtClean="0"/>
              <a:t>数据分析能力已经成为公民应当具备的基本素养。在数学教学活动中，注重培养学生数据分析与获取知识的核心素养，有利于学生养成基于数据探究事物本质和变化规律的习惯，有利于学生提升基于数据表达现实问题的能力，有利于学生学会基于数据提取有用信息、获得知识的能力。</a:t>
            </a:r>
            <a:endParaRPr lang="zh-CN" altLang="en-US" sz="2600" b="1"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数据分析</a:t>
            </a:r>
            <a:endParaRPr lang="zh-CN" altLang="en-US" sz="3600" b="1" dirty="0"/>
          </a:p>
        </p:txBody>
      </p:sp>
      <p:sp>
        <p:nvSpPr>
          <p:cNvPr id="3" name="内容占位符 2"/>
          <p:cNvSpPr>
            <a:spLocks noGrp="1"/>
          </p:cNvSpPr>
          <p:nvPr>
            <p:ph idx="1"/>
          </p:nvPr>
        </p:nvSpPr>
        <p:spPr/>
        <p:txBody>
          <a:bodyPr>
            <a:normAutofit/>
          </a:bodyPr>
          <a:lstStyle/>
          <a:p>
            <a:r>
              <a:rPr lang="en-US" altLang="zh-CN" sz="2800" b="1" dirty="0" smtClean="0"/>
              <a:t>       </a:t>
            </a:r>
            <a:r>
              <a:rPr lang="zh-CN" altLang="en-US" b="1" dirty="0" smtClean="0"/>
              <a:t>表现：</a:t>
            </a:r>
            <a:r>
              <a:rPr lang="en-US" altLang="zh-CN" sz="2800" b="1" dirty="0" smtClean="0"/>
              <a:t>  </a:t>
            </a:r>
            <a:endParaRPr lang="en-US" altLang="zh-CN" sz="2800" b="1" dirty="0" smtClean="0"/>
          </a:p>
          <a:p>
            <a:r>
              <a:rPr lang="zh-CN" altLang="zh-CN" sz="2800" b="1" dirty="0" smtClean="0"/>
              <a:t>数据获取</a:t>
            </a:r>
            <a:endParaRPr lang="zh-CN" altLang="zh-CN" sz="2800" b="1" dirty="0" smtClean="0"/>
          </a:p>
          <a:p>
            <a:r>
              <a:rPr lang="zh-CN" altLang="zh-CN" sz="2800" b="1" dirty="0" smtClean="0"/>
              <a:t>数据分析</a:t>
            </a:r>
            <a:endParaRPr lang="zh-CN" altLang="zh-CN" sz="2800" b="1" dirty="0" smtClean="0"/>
          </a:p>
          <a:p>
            <a:r>
              <a:rPr lang="zh-CN" altLang="zh-CN" sz="2800" b="1" dirty="0" smtClean="0"/>
              <a:t>知识构建</a:t>
            </a:r>
            <a:endParaRPr lang="zh-CN" altLang="en-US" sz="2600" b="1"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数据分析</a:t>
            </a:r>
            <a:endParaRPr lang="zh-CN" altLang="en-US" sz="3600" b="1" dirty="0"/>
          </a:p>
        </p:txBody>
      </p:sp>
      <p:sp>
        <p:nvSpPr>
          <p:cNvPr id="3" name="内容占位符 2"/>
          <p:cNvSpPr>
            <a:spLocks noGrp="1"/>
          </p:cNvSpPr>
          <p:nvPr>
            <p:ph idx="1"/>
          </p:nvPr>
        </p:nvSpPr>
        <p:spPr/>
        <p:txBody>
          <a:bodyPr>
            <a:normAutofit lnSpcReduction="10000"/>
          </a:bodyPr>
          <a:lstStyle/>
          <a:p>
            <a:r>
              <a:rPr lang="en-US" altLang="zh-CN" sz="2800" b="1" dirty="0" smtClean="0"/>
              <a:t>       </a:t>
            </a:r>
            <a:r>
              <a:rPr lang="zh-CN" altLang="en-US" b="1" dirty="0" smtClean="0"/>
              <a:t>第一水平：</a:t>
            </a:r>
            <a:r>
              <a:rPr lang="en-US" altLang="zh-CN" sz="2800" b="1" dirty="0" smtClean="0"/>
              <a:t>  </a:t>
            </a:r>
            <a:endParaRPr lang="en-US" altLang="zh-CN" sz="2800" b="1" dirty="0" smtClean="0"/>
          </a:p>
          <a:p>
            <a:r>
              <a:rPr lang="en-US" altLang="zh-CN" sz="2400" b="1" dirty="0" smtClean="0"/>
              <a:t>        </a:t>
            </a:r>
            <a:r>
              <a:rPr lang="zh-CN" altLang="zh-CN" sz="2400" b="1" dirty="0" smtClean="0"/>
              <a:t>能够结合具体情境，识别随机现象，提出概率模型和统计问题；能够在新的情境中模仿学过的概率统计方法解决问题。</a:t>
            </a:r>
            <a:endParaRPr lang="zh-CN" altLang="zh-CN" sz="2400" b="1" dirty="0" smtClean="0"/>
          </a:p>
          <a:p>
            <a:r>
              <a:rPr lang="en-US" altLang="zh-CN" sz="2400" b="1" dirty="0" smtClean="0"/>
              <a:t>        </a:t>
            </a:r>
            <a:r>
              <a:rPr lang="zh-CN" altLang="zh-CN" sz="2400" b="1" dirty="0" smtClean="0"/>
              <a:t>能够对给定的实际情境，运用简单概率模型解决简单的问题；能够理解数据收集、表示和分析数据的基本方法。</a:t>
            </a:r>
            <a:endParaRPr lang="zh-CN" altLang="zh-CN" sz="2400" b="1" dirty="0" smtClean="0"/>
          </a:p>
          <a:p>
            <a:r>
              <a:rPr lang="en-US" altLang="zh-CN" sz="2400" b="1" dirty="0" smtClean="0"/>
              <a:t>        </a:t>
            </a:r>
            <a:r>
              <a:rPr lang="zh-CN" altLang="zh-CN" sz="2400" b="1" dirty="0" smtClean="0"/>
              <a:t>能够结合具体案例，理解统计概率的作用和意义，用统计和概率的语言表达简单的随机现象，体会其中的随机思想。</a:t>
            </a:r>
            <a:endParaRPr lang="zh-CN" altLang="zh-CN" sz="2400" b="1" dirty="0" smtClean="0"/>
          </a:p>
          <a:p>
            <a:r>
              <a:rPr lang="en-US" altLang="zh-CN" sz="2400" b="1" dirty="0" smtClean="0"/>
              <a:t>        </a:t>
            </a:r>
            <a:r>
              <a:rPr lang="zh-CN" altLang="zh-CN" sz="2400" b="1" dirty="0" smtClean="0"/>
              <a:t>在交流的过程中，能够用统计图表和简单概率模型解释日常生活中的随机现象。</a:t>
            </a:r>
            <a:endParaRPr lang="zh-CN" altLang="en-US" sz="2600" b="1"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 数据分析</a:t>
            </a:r>
            <a:endParaRPr lang="zh-CN" altLang="en-US" sz="3600" b="1" dirty="0"/>
          </a:p>
        </p:txBody>
      </p:sp>
      <p:sp>
        <p:nvSpPr>
          <p:cNvPr id="3" name="内容占位符 2"/>
          <p:cNvSpPr>
            <a:spLocks noGrp="1"/>
          </p:cNvSpPr>
          <p:nvPr>
            <p:ph idx="1"/>
          </p:nvPr>
        </p:nvSpPr>
        <p:spPr/>
        <p:txBody>
          <a:bodyPr>
            <a:normAutofit lnSpcReduction="10000"/>
          </a:bodyPr>
          <a:lstStyle/>
          <a:p>
            <a:r>
              <a:rPr lang="en-US" altLang="zh-CN" sz="2800" b="1" dirty="0" smtClean="0"/>
              <a:t>       </a:t>
            </a:r>
            <a:r>
              <a:rPr lang="zh-CN" altLang="en-US" b="1" dirty="0" smtClean="0"/>
              <a:t>第二水平：</a:t>
            </a:r>
            <a:r>
              <a:rPr lang="en-US" altLang="zh-CN" sz="2800" b="1" dirty="0" smtClean="0"/>
              <a:t>  </a:t>
            </a:r>
            <a:endParaRPr lang="en-US" altLang="zh-CN" sz="2800" b="1" dirty="0" smtClean="0"/>
          </a:p>
          <a:p>
            <a:r>
              <a:rPr lang="en-US" altLang="zh-CN" sz="2400" b="1" dirty="0" smtClean="0"/>
              <a:t>        </a:t>
            </a:r>
            <a:r>
              <a:rPr lang="zh-CN" altLang="zh-CN" sz="2400" b="1" dirty="0" smtClean="0"/>
              <a:t>能够在生活情境中，识别随机现象和统计问题；能够结合具体随机现象，提出适当的概率和统计模型；能够在新的情境中选择、运用概率统计方法解决问题。</a:t>
            </a:r>
            <a:endParaRPr lang="zh-CN" altLang="zh-CN" sz="2400" b="1" dirty="0" smtClean="0"/>
          </a:p>
          <a:p>
            <a:r>
              <a:rPr lang="en-US" altLang="zh-CN" sz="2400" b="1" dirty="0" smtClean="0"/>
              <a:t>        </a:t>
            </a:r>
            <a:r>
              <a:rPr lang="zh-CN" altLang="zh-CN" sz="2400" b="1" dirty="0" smtClean="0"/>
              <a:t>能够选择概率模型刻画随机现象，运用概率模型解决随机问题；能够掌握统计建模的基本方法，并针对具体情境选择合适的统计模型解决问题。</a:t>
            </a:r>
            <a:endParaRPr lang="zh-CN" altLang="zh-CN" sz="2400" b="1" dirty="0" smtClean="0"/>
          </a:p>
          <a:p>
            <a:r>
              <a:rPr lang="en-US" altLang="zh-CN" sz="2400" b="1" dirty="0" smtClean="0"/>
              <a:t>        </a:t>
            </a:r>
            <a:r>
              <a:rPr lang="zh-CN" altLang="zh-CN" sz="2400" b="1" dirty="0" smtClean="0"/>
              <a:t>能够用统计概率的思维来分析随机现象，结合具体案例，理解统计概率结论的意义；能够用统计概率模型来表达随机现象的统计规律。 </a:t>
            </a:r>
            <a:endParaRPr lang="zh-CN" altLang="zh-CN" sz="2400" b="1" dirty="0" smtClean="0"/>
          </a:p>
          <a:p>
            <a:r>
              <a:rPr lang="en-US" altLang="zh-CN" sz="2400" b="1" dirty="0" smtClean="0"/>
              <a:t>        </a:t>
            </a:r>
            <a:r>
              <a:rPr lang="zh-CN" altLang="zh-CN" sz="2400" b="1" dirty="0" smtClean="0"/>
              <a:t>在交流的过程中，能够用数据呈现的规律解释随机现象。</a:t>
            </a:r>
            <a:endParaRPr lang="zh-CN" altLang="en-US" sz="2600" b="1"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50106"/>
          </a:xfrm>
        </p:spPr>
        <p:txBody>
          <a:bodyPr>
            <a:normAutofit/>
          </a:bodyPr>
          <a:lstStyle/>
          <a:p>
            <a:r>
              <a:rPr lang="zh-CN" altLang="en-US" sz="3600" b="1" dirty="0" smtClean="0"/>
              <a:t> 数据分析</a:t>
            </a:r>
            <a:endParaRPr lang="zh-CN" altLang="en-US" sz="3600" b="1" dirty="0"/>
          </a:p>
        </p:txBody>
      </p:sp>
      <p:sp>
        <p:nvSpPr>
          <p:cNvPr id="3" name="内容占位符 2"/>
          <p:cNvSpPr>
            <a:spLocks noGrp="1"/>
          </p:cNvSpPr>
          <p:nvPr>
            <p:ph idx="1"/>
          </p:nvPr>
        </p:nvSpPr>
        <p:spPr>
          <a:xfrm>
            <a:off x="457200" y="1268760"/>
            <a:ext cx="8229600" cy="4857403"/>
          </a:xfrm>
        </p:spPr>
        <p:txBody>
          <a:bodyPr>
            <a:normAutofit lnSpcReduction="10000"/>
          </a:bodyPr>
          <a:lstStyle/>
          <a:p>
            <a:r>
              <a:rPr lang="en-US" altLang="zh-CN" sz="2800" b="1" dirty="0" smtClean="0"/>
              <a:t>       </a:t>
            </a:r>
            <a:r>
              <a:rPr lang="zh-CN" altLang="en-US" b="1" dirty="0" smtClean="0"/>
              <a:t>第三水平：</a:t>
            </a:r>
            <a:r>
              <a:rPr lang="en-US" altLang="zh-CN" sz="2800" b="1" dirty="0" smtClean="0"/>
              <a:t>  </a:t>
            </a:r>
            <a:endParaRPr lang="en-US" altLang="zh-CN" sz="2800" b="1" dirty="0" smtClean="0"/>
          </a:p>
          <a:p>
            <a:r>
              <a:rPr lang="en-US" altLang="zh-CN" sz="2400" b="1" dirty="0" smtClean="0"/>
              <a:t>        </a:t>
            </a:r>
            <a:r>
              <a:rPr lang="zh-CN" altLang="zh-CN" sz="2400" b="1" dirty="0" smtClean="0"/>
              <a:t>能够在科学和社会情境中，发现与探索随机问题；能够选择适当的概率和统计模型描述问题；能够在新的情境中综合运用概率统计方法解决问题。</a:t>
            </a:r>
            <a:endParaRPr lang="zh-CN" altLang="zh-CN" sz="2400" b="1" dirty="0" smtClean="0"/>
          </a:p>
          <a:p>
            <a:r>
              <a:rPr lang="en-US" altLang="zh-CN" sz="2400" b="1" dirty="0" smtClean="0"/>
              <a:t>        </a:t>
            </a:r>
            <a:r>
              <a:rPr lang="zh-CN" altLang="zh-CN" sz="2400" b="1" dirty="0" smtClean="0"/>
              <a:t>能够针对不同的随机现象，综合运用统计概率知识构造相应的统计概率模型，解决问题，发现统计规律，形成知识。</a:t>
            </a:r>
            <a:endParaRPr lang="zh-CN" altLang="zh-CN" sz="2400" b="1" dirty="0" smtClean="0"/>
          </a:p>
          <a:p>
            <a:r>
              <a:rPr lang="en-US" altLang="zh-CN" sz="2400" b="1" dirty="0" smtClean="0"/>
              <a:t>        </a:t>
            </a:r>
            <a:r>
              <a:rPr lang="zh-CN" altLang="zh-CN" sz="2400" b="1" dirty="0" smtClean="0"/>
              <a:t>能够运用的方法，探索随机现象的统计规律；能够运用统计概率的语言，科学地表达统计规律探索的过程和结果。 </a:t>
            </a:r>
            <a:endParaRPr lang="zh-CN" altLang="zh-CN" sz="2400" b="1" dirty="0" smtClean="0"/>
          </a:p>
          <a:p>
            <a:r>
              <a:rPr lang="en-US" altLang="zh-CN" sz="2400" b="1" dirty="0" smtClean="0"/>
              <a:t>        </a:t>
            </a:r>
            <a:r>
              <a:rPr lang="zh-CN" altLang="zh-CN" sz="2400" b="1" dirty="0" smtClean="0"/>
              <a:t>在交流的过程中，能够用统计概率模型解释随机现象规律。</a:t>
            </a:r>
            <a:endParaRPr lang="zh-CN" altLang="en-US" sz="2600" b="1"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649491"/>
          </a:xfrm>
        </p:spPr>
        <p:txBody>
          <a:bodyPr/>
          <a:lstStyle/>
          <a:p>
            <a:pPr algn="ctr">
              <a:buNone/>
            </a:pPr>
            <a:r>
              <a:rPr lang="en-US" altLang="zh-CN" b="1" dirty="0" smtClean="0"/>
              <a:t> </a:t>
            </a:r>
            <a:r>
              <a:rPr lang="zh-CN" altLang="en-US" b="1" dirty="0" smtClean="0"/>
              <a:t>基于学科核心素养教学</a:t>
            </a:r>
            <a:endParaRPr lang="en-US" altLang="zh-CN" sz="2400" b="1" dirty="0" smtClean="0"/>
          </a:p>
          <a:p>
            <a:pPr algn="ctr">
              <a:buNone/>
            </a:pPr>
            <a:endParaRPr lang="en-US" altLang="zh-CN" sz="1000" b="1" dirty="0" smtClean="0"/>
          </a:p>
          <a:p>
            <a:pPr algn="ctr">
              <a:buNone/>
            </a:pPr>
            <a:endParaRPr lang="en-US" altLang="zh-CN" sz="1000" b="1" dirty="0" smtClean="0"/>
          </a:p>
          <a:p>
            <a:pPr algn="ctr">
              <a:buNone/>
            </a:pPr>
            <a:r>
              <a:rPr lang="zh-CN" altLang="en-US" sz="2800" b="1" dirty="0" smtClean="0"/>
              <a:t>整体把握学科课程</a:t>
            </a:r>
            <a:endParaRPr lang="en-US" altLang="zh-CN" sz="2800" b="1" dirty="0" smtClean="0"/>
          </a:p>
          <a:p>
            <a:pPr algn="ctr">
              <a:buNone/>
            </a:pPr>
            <a:r>
              <a:rPr lang="zh-CN" altLang="en-US" sz="2800" b="1" dirty="0" smtClean="0"/>
              <a:t>抓住学科本质</a:t>
            </a:r>
            <a:endParaRPr lang="en-US" altLang="zh-CN" sz="2800" b="1" dirty="0" smtClean="0"/>
          </a:p>
          <a:p>
            <a:pPr algn="ctr">
              <a:buNone/>
            </a:pPr>
            <a:r>
              <a:rPr lang="zh-CN" altLang="en-US" sz="2800" b="1" dirty="0" smtClean="0"/>
              <a:t>主题（单元）教学</a:t>
            </a:r>
            <a:endParaRPr lang="en-US" altLang="zh-CN" sz="2800" b="1" dirty="0" smtClean="0"/>
          </a:p>
          <a:p>
            <a:pPr algn="ctr">
              <a:buNone/>
            </a:pPr>
            <a:r>
              <a:rPr lang="zh-CN" altLang="en-US" sz="2800" b="1" dirty="0" smtClean="0"/>
              <a:t>问题引领</a:t>
            </a:r>
            <a:endParaRPr lang="en-US" altLang="zh-CN" sz="2800" b="1" dirty="0" smtClean="0"/>
          </a:p>
          <a:p>
            <a:pPr algn="ctr">
              <a:buNone/>
            </a:pPr>
            <a:r>
              <a:rPr lang="zh-CN" altLang="en-US" sz="2800" b="1" dirty="0" smtClean="0"/>
              <a:t>创设合适情境</a:t>
            </a:r>
            <a:endParaRPr lang="en-US" altLang="zh-CN" sz="2800" b="1" dirty="0" smtClean="0"/>
          </a:p>
          <a:p>
            <a:pPr algn="ctr">
              <a:buNone/>
            </a:pPr>
            <a:r>
              <a:rPr lang="zh-CN" altLang="en-US" sz="2800" b="1" dirty="0" smtClean="0"/>
              <a:t>促进学生学会学习</a:t>
            </a:r>
            <a:endParaRPr lang="zh-CN" altLang="en-US" sz="28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ChangeArrowheads="1"/>
          </p:cNvSpPr>
          <p:nvPr/>
        </p:nvSpPr>
        <p:spPr bwMode="auto">
          <a:xfrm>
            <a:off x="0" y="228601"/>
            <a:ext cx="9144000" cy="1569660"/>
          </a:xfrm>
          <a:prstGeom prst="rect">
            <a:avLst/>
          </a:prstGeom>
          <a:noFill/>
          <a:ln w="9525">
            <a:noFill/>
            <a:miter lim="800000"/>
          </a:ln>
          <a:effectLst/>
        </p:spPr>
        <p:txBody>
          <a:bodyPr wrap="square">
            <a:spAutoFit/>
          </a:bodyPr>
          <a:lstStyle/>
          <a:p>
            <a:pPr algn="ctr">
              <a:spcBef>
                <a:spcPct val="50000"/>
              </a:spcBef>
              <a:spcAft>
                <a:spcPct val="50000"/>
              </a:spcAft>
            </a:pPr>
            <a:r>
              <a:rPr lang="en-US" altLang="zh-CN" sz="3200" b="1" i="0" dirty="0" smtClean="0">
                <a:solidFill>
                  <a:srgbClr val="000099"/>
                </a:solidFill>
                <a:latin typeface="Verdana" panose="020B0604030504040204" pitchFamily="34" charset="0"/>
                <a:ea typeface="宋体" panose="02010600030101010101" pitchFamily="2" charset="-122"/>
              </a:rPr>
              <a:t>There are new 21</a:t>
            </a:r>
            <a:r>
              <a:rPr lang="en-US" altLang="zh-CN" sz="3200" b="1" i="0" baseline="30000" dirty="0" smtClean="0">
                <a:solidFill>
                  <a:srgbClr val="000099"/>
                </a:solidFill>
                <a:latin typeface="Verdana" panose="020B0604030504040204" pitchFamily="34" charset="0"/>
                <a:ea typeface="宋体" panose="02010600030101010101" pitchFamily="2" charset="-122"/>
              </a:rPr>
              <a:t>st</a:t>
            </a:r>
            <a:r>
              <a:rPr lang="en-US" altLang="zh-CN" sz="3200" b="1" i="0" dirty="0" smtClean="0">
                <a:solidFill>
                  <a:srgbClr val="000099"/>
                </a:solidFill>
                <a:latin typeface="Verdana" panose="020B0604030504040204" pitchFamily="34" charset="0"/>
                <a:ea typeface="宋体" panose="02010600030101010101" pitchFamily="2" charset="-122"/>
              </a:rPr>
              <a:t> Century Contexts</a:t>
            </a:r>
            <a:endParaRPr lang="en-US" altLang="zh-CN" sz="3200" b="1" i="0" dirty="0" smtClean="0">
              <a:solidFill>
                <a:srgbClr val="000099"/>
              </a:solidFill>
              <a:latin typeface="Verdana" panose="020B0604030504040204" pitchFamily="34" charset="0"/>
              <a:ea typeface="宋体" panose="02010600030101010101" pitchFamily="2" charset="-122"/>
            </a:endParaRPr>
          </a:p>
          <a:p>
            <a:pPr algn="ctr">
              <a:spcBef>
                <a:spcPct val="50000"/>
              </a:spcBef>
              <a:spcAft>
                <a:spcPct val="50000"/>
              </a:spcAft>
            </a:pPr>
            <a:r>
              <a:rPr lang="en-US" altLang="zh-CN" sz="3200" b="0" i="0" dirty="0" smtClean="0">
                <a:solidFill>
                  <a:schemeClr val="bg1"/>
                </a:solidFill>
                <a:latin typeface="Verdana" panose="020B0604030504040204" pitchFamily="34" charset="0"/>
                <a:ea typeface="宋体" panose="02010600030101010101" pitchFamily="2" charset="-122"/>
              </a:rPr>
              <a:t>y </a:t>
            </a:r>
            <a:r>
              <a:rPr lang="en-US" altLang="zh-CN" sz="3200" b="0" i="0" dirty="0">
                <a:solidFill>
                  <a:schemeClr val="bg1"/>
                </a:solidFill>
                <a:latin typeface="Verdana" panose="020B0604030504040204" pitchFamily="34" charset="0"/>
                <a:ea typeface="宋体" panose="02010600030101010101" pitchFamily="2" charset="-122"/>
              </a:rPr>
              <a:t>Skills so Important?</a:t>
            </a:r>
            <a:endParaRPr lang="en-US" altLang="zh-CN" sz="3200" b="0" i="0" dirty="0">
              <a:solidFill>
                <a:schemeClr val="bg1"/>
              </a:solidFill>
              <a:latin typeface="Verdana" panose="020B0604030504040204" pitchFamily="34" charset="0"/>
              <a:ea typeface="宋体" panose="02010600030101010101" pitchFamily="2" charset="-122"/>
            </a:endParaRPr>
          </a:p>
        </p:txBody>
      </p:sp>
      <p:grpSp>
        <p:nvGrpSpPr>
          <p:cNvPr id="2" name="Group 4"/>
          <p:cNvGrpSpPr/>
          <p:nvPr/>
        </p:nvGrpSpPr>
        <p:grpSpPr bwMode="auto">
          <a:xfrm>
            <a:off x="3563888" y="1628327"/>
            <a:ext cx="4811762" cy="1296618"/>
            <a:chOff x="2880" y="850"/>
            <a:chExt cx="2252" cy="782"/>
          </a:xfrm>
        </p:grpSpPr>
        <p:sp>
          <p:nvSpPr>
            <p:cNvPr id="379909" name="Text Box 5"/>
            <p:cNvSpPr txBox="1">
              <a:spLocks noChangeArrowheads="1"/>
            </p:cNvSpPr>
            <p:nvPr/>
          </p:nvSpPr>
          <p:spPr bwMode="auto">
            <a:xfrm>
              <a:off x="2880" y="850"/>
              <a:ext cx="2252" cy="278"/>
            </a:xfrm>
            <a:prstGeom prst="rect">
              <a:avLst/>
            </a:prstGeom>
            <a:noFill/>
            <a:ln w="9525">
              <a:noFill/>
              <a:miter lim="800000"/>
            </a:ln>
            <a:effectLst/>
          </p:spPr>
          <p:txBody>
            <a:bodyPr wrap="square">
              <a:spAutoFit/>
            </a:bodyPr>
            <a:lstStyle/>
            <a:p>
              <a:r>
                <a:rPr lang="en-US" altLang="zh-CN" sz="2400" b="1" i="0" dirty="0">
                  <a:solidFill>
                    <a:srgbClr val="6C4B93"/>
                  </a:solidFill>
                  <a:latin typeface="Verdana" panose="020B0604030504040204" pitchFamily="34" charset="0"/>
                  <a:ea typeface="宋体" panose="02010600030101010101" pitchFamily="2" charset="-122"/>
                </a:rPr>
                <a:t>Global Competition</a:t>
              </a:r>
              <a:endParaRPr lang="en-US" altLang="zh-CN" sz="2400" b="1" i="0" dirty="0">
                <a:solidFill>
                  <a:srgbClr val="6C4B93"/>
                </a:solidFill>
                <a:latin typeface="Verdana" panose="020B0604030504040204" pitchFamily="34" charset="0"/>
                <a:ea typeface="宋体" panose="02010600030101010101" pitchFamily="2" charset="-122"/>
              </a:endParaRPr>
            </a:p>
          </p:txBody>
        </p:sp>
        <p:sp>
          <p:nvSpPr>
            <p:cNvPr id="379910" name="Text Box 6"/>
            <p:cNvSpPr txBox="1">
              <a:spLocks noChangeArrowheads="1"/>
            </p:cNvSpPr>
            <p:nvPr/>
          </p:nvSpPr>
          <p:spPr bwMode="auto">
            <a:xfrm>
              <a:off x="2880" y="1344"/>
              <a:ext cx="2174" cy="288"/>
            </a:xfrm>
            <a:prstGeom prst="rect">
              <a:avLst/>
            </a:prstGeom>
            <a:noFill/>
            <a:ln w="9525">
              <a:noFill/>
              <a:miter lim="800000"/>
            </a:ln>
            <a:effectLst/>
          </p:spPr>
          <p:txBody>
            <a:bodyPr wrap="none">
              <a:spAutoFit/>
            </a:bodyPr>
            <a:lstStyle/>
            <a:p>
              <a:r>
                <a:rPr lang="en-US" altLang="zh-CN" sz="2400" b="1" i="0" dirty="0">
                  <a:solidFill>
                    <a:srgbClr val="039ACF"/>
                  </a:solidFill>
                  <a:latin typeface="Verdana" panose="020B0604030504040204" pitchFamily="34" charset="0"/>
                  <a:ea typeface="宋体" panose="02010600030101010101" pitchFamily="2" charset="-122"/>
                </a:rPr>
                <a:t>Global Cooperation</a:t>
              </a:r>
              <a:endParaRPr lang="en-US" altLang="zh-CN" sz="2400" b="1" i="0" dirty="0">
                <a:solidFill>
                  <a:srgbClr val="039ACF"/>
                </a:solidFill>
                <a:latin typeface="Verdana" panose="020B0604030504040204" pitchFamily="34" charset="0"/>
                <a:ea typeface="宋体" panose="02010600030101010101" pitchFamily="2" charset="-122"/>
              </a:endParaRPr>
            </a:p>
          </p:txBody>
        </p:sp>
      </p:grpSp>
      <p:sp>
        <p:nvSpPr>
          <p:cNvPr id="379911" name="Text Box 7"/>
          <p:cNvSpPr txBox="1">
            <a:spLocks noChangeArrowheads="1"/>
          </p:cNvSpPr>
          <p:nvPr/>
        </p:nvSpPr>
        <p:spPr bwMode="auto">
          <a:xfrm>
            <a:off x="3707904" y="3573016"/>
            <a:ext cx="4712196" cy="461665"/>
          </a:xfrm>
          <a:prstGeom prst="rect">
            <a:avLst/>
          </a:prstGeom>
          <a:noFill/>
          <a:ln w="9525">
            <a:noFill/>
            <a:miter lim="800000"/>
          </a:ln>
          <a:effectLst/>
        </p:spPr>
        <p:txBody>
          <a:bodyPr wrap="square">
            <a:spAutoFit/>
          </a:bodyPr>
          <a:lstStyle/>
          <a:p>
            <a:r>
              <a:rPr lang="en-US" altLang="zh-CN" sz="2400" b="1" i="0" dirty="0">
                <a:solidFill>
                  <a:srgbClr val="9DBE49"/>
                </a:solidFill>
                <a:latin typeface="Verdana" panose="020B0604030504040204" pitchFamily="34" charset="0"/>
                <a:ea typeface="宋体" panose="02010600030101010101" pitchFamily="2" charset="-122"/>
              </a:rPr>
              <a:t>Information Growth</a:t>
            </a:r>
            <a:endParaRPr lang="en-US" altLang="zh-CN" sz="2400" b="1" i="0" dirty="0">
              <a:solidFill>
                <a:srgbClr val="9DBE49"/>
              </a:solidFill>
              <a:latin typeface="Verdana" panose="020B0604030504040204" pitchFamily="34" charset="0"/>
              <a:ea typeface="宋体" panose="02010600030101010101" pitchFamily="2" charset="-122"/>
            </a:endParaRPr>
          </a:p>
        </p:txBody>
      </p:sp>
      <p:sp>
        <p:nvSpPr>
          <p:cNvPr id="379912" name="Text Box 8"/>
          <p:cNvSpPr txBox="1">
            <a:spLocks noChangeArrowheads="1"/>
          </p:cNvSpPr>
          <p:nvPr/>
        </p:nvSpPr>
        <p:spPr bwMode="auto">
          <a:xfrm>
            <a:off x="3851920" y="4572000"/>
            <a:ext cx="4834880" cy="457200"/>
          </a:xfrm>
          <a:prstGeom prst="rect">
            <a:avLst/>
          </a:prstGeom>
          <a:noFill/>
          <a:ln w="9525">
            <a:noFill/>
            <a:miter lim="800000"/>
          </a:ln>
          <a:effectLst/>
        </p:spPr>
        <p:txBody>
          <a:bodyPr wrap="square">
            <a:spAutoFit/>
          </a:bodyPr>
          <a:lstStyle/>
          <a:p>
            <a:r>
              <a:rPr lang="en-US" altLang="zh-CN" sz="2400" b="1" i="0" dirty="0">
                <a:solidFill>
                  <a:srgbClr val="FE6A00"/>
                </a:solidFill>
                <a:latin typeface="Verdana" panose="020B0604030504040204" pitchFamily="34" charset="0"/>
                <a:ea typeface="宋体" panose="02010600030101010101" pitchFamily="2" charset="-122"/>
              </a:rPr>
              <a:t>More Jobs &amp; Careers</a:t>
            </a:r>
            <a:endParaRPr lang="en-US" altLang="zh-CN" sz="2400" b="1" i="0" dirty="0">
              <a:solidFill>
                <a:srgbClr val="FE6A00"/>
              </a:solidFill>
              <a:latin typeface="Verdana" panose="020B0604030504040204" pitchFamily="34" charset="0"/>
              <a:ea typeface="宋体" panose="02010600030101010101" pitchFamily="2" charset="-122"/>
            </a:endParaRPr>
          </a:p>
        </p:txBody>
      </p:sp>
      <p:sp>
        <p:nvSpPr>
          <p:cNvPr id="379913" name="Text Box 9"/>
          <p:cNvSpPr txBox="1">
            <a:spLocks noChangeArrowheads="1"/>
          </p:cNvSpPr>
          <p:nvPr/>
        </p:nvSpPr>
        <p:spPr bwMode="auto">
          <a:xfrm>
            <a:off x="3995936" y="5638800"/>
            <a:ext cx="3893939" cy="457200"/>
          </a:xfrm>
          <a:prstGeom prst="rect">
            <a:avLst/>
          </a:prstGeom>
          <a:noFill/>
          <a:ln w="9525">
            <a:noFill/>
            <a:miter lim="800000"/>
          </a:ln>
          <a:effectLst/>
        </p:spPr>
        <p:txBody>
          <a:bodyPr wrap="square">
            <a:spAutoFit/>
          </a:bodyPr>
          <a:lstStyle/>
          <a:p>
            <a:r>
              <a:rPr lang="en-US" altLang="zh-CN" sz="2400" b="1" i="0" dirty="0">
                <a:solidFill>
                  <a:srgbClr val="CB0246"/>
                </a:solidFill>
                <a:latin typeface="Verdana" panose="020B0604030504040204" pitchFamily="34" charset="0"/>
                <a:ea typeface="宋体" panose="02010600030101010101" pitchFamily="2" charset="-122"/>
              </a:rPr>
              <a:t>Service Economy</a:t>
            </a:r>
            <a:endParaRPr lang="en-US" altLang="zh-CN" sz="2400" b="1" i="0" dirty="0">
              <a:solidFill>
                <a:srgbClr val="CB0246"/>
              </a:solidFill>
              <a:latin typeface="Verdan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79911"/>
                                        </p:tgtEl>
                                        <p:attrNameLst>
                                          <p:attrName>style.visibility</p:attrName>
                                        </p:attrNameLst>
                                      </p:cBhvr>
                                      <p:to>
                                        <p:strVal val="visible"/>
                                      </p:to>
                                    </p:set>
                                    <p:animEffect transition="in" filter="fade">
                                      <p:cBhvr>
                                        <p:cTn id="14" dur="1000"/>
                                        <p:tgtEl>
                                          <p:spTgt spid="379911"/>
                                        </p:tgtEl>
                                      </p:cBhvr>
                                    </p:animEffect>
                                    <p:anim calcmode="lin" valueType="num">
                                      <p:cBhvr>
                                        <p:cTn id="15" dur="1000" fill="hold"/>
                                        <p:tgtEl>
                                          <p:spTgt spid="379911"/>
                                        </p:tgtEl>
                                        <p:attrNameLst>
                                          <p:attrName>ppt_x</p:attrName>
                                        </p:attrNameLst>
                                      </p:cBhvr>
                                      <p:tavLst>
                                        <p:tav tm="0">
                                          <p:val>
                                            <p:strVal val="#ppt_x"/>
                                          </p:val>
                                        </p:tav>
                                        <p:tav tm="100000">
                                          <p:val>
                                            <p:strVal val="#ppt_x"/>
                                          </p:val>
                                        </p:tav>
                                      </p:tavLst>
                                    </p:anim>
                                    <p:anim calcmode="lin" valueType="num">
                                      <p:cBhvr>
                                        <p:cTn id="16" dur="1000" fill="hold"/>
                                        <p:tgtEl>
                                          <p:spTgt spid="3799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79912"/>
                                        </p:tgtEl>
                                        <p:attrNameLst>
                                          <p:attrName>style.visibility</p:attrName>
                                        </p:attrNameLst>
                                      </p:cBhvr>
                                      <p:to>
                                        <p:strVal val="visible"/>
                                      </p:to>
                                    </p:set>
                                    <p:animEffect transition="in" filter="fade">
                                      <p:cBhvr>
                                        <p:cTn id="21" dur="1000"/>
                                        <p:tgtEl>
                                          <p:spTgt spid="379912"/>
                                        </p:tgtEl>
                                      </p:cBhvr>
                                    </p:animEffect>
                                    <p:anim calcmode="lin" valueType="num">
                                      <p:cBhvr>
                                        <p:cTn id="22" dur="1000" fill="hold"/>
                                        <p:tgtEl>
                                          <p:spTgt spid="379912"/>
                                        </p:tgtEl>
                                        <p:attrNameLst>
                                          <p:attrName>ppt_x</p:attrName>
                                        </p:attrNameLst>
                                      </p:cBhvr>
                                      <p:tavLst>
                                        <p:tav tm="0">
                                          <p:val>
                                            <p:strVal val="#ppt_x"/>
                                          </p:val>
                                        </p:tav>
                                        <p:tav tm="100000">
                                          <p:val>
                                            <p:strVal val="#ppt_x"/>
                                          </p:val>
                                        </p:tav>
                                      </p:tavLst>
                                    </p:anim>
                                    <p:anim calcmode="lin" valueType="num">
                                      <p:cBhvr>
                                        <p:cTn id="23" dur="1000" fill="hold"/>
                                        <p:tgtEl>
                                          <p:spTgt spid="3799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79913"/>
                                        </p:tgtEl>
                                        <p:attrNameLst>
                                          <p:attrName>style.visibility</p:attrName>
                                        </p:attrNameLst>
                                      </p:cBhvr>
                                      <p:to>
                                        <p:strVal val="visible"/>
                                      </p:to>
                                    </p:set>
                                    <p:animEffect transition="in" filter="fade">
                                      <p:cBhvr>
                                        <p:cTn id="28" dur="1000"/>
                                        <p:tgtEl>
                                          <p:spTgt spid="379913"/>
                                        </p:tgtEl>
                                      </p:cBhvr>
                                    </p:animEffect>
                                    <p:anim calcmode="lin" valueType="num">
                                      <p:cBhvr>
                                        <p:cTn id="29" dur="1000" fill="hold"/>
                                        <p:tgtEl>
                                          <p:spTgt spid="379913"/>
                                        </p:tgtEl>
                                        <p:attrNameLst>
                                          <p:attrName>ppt_x</p:attrName>
                                        </p:attrNameLst>
                                      </p:cBhvr>
                                      <p:tavLst>
                                        <p:tav tm="0">
                                          <p:val>
                                            <p:strVal val="#ppt_x"/>
                                          </p:val>
                                        </p:tav>
                                        <p:tav tm="100000">
                                          <p:val>
                                            <p:strVal val="#ppt_x"/>
                                          </p:val>
                                        </p:tav>
                                      </p:tavLst>
                                    </p:anim>
                                    <p:anim calcmode="lin" valueType="num">
                                      <p:cBhvr>
                                        <p:cTn id="30" dur="1000" fill="hold"/>
                                        <p:tgtEl>
                                          <p:spTgt spid="3799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911" grpId="0"/>
      <p:bldP spid="379912" grpId="0"/>
      <p:bldP spid="379913"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76672"/>
            <a:ext cx="8229600" cy="940966"/>
          </a:xfrm>
        </p:spPr>
        <p:txBody>
          <a:bodyPr>
            <a:normAutofit/>
          </a:bodyPr>
          <a:lstStyle/>
          <a:p>
            <a:r>
              <a:rPr lang="zh-CN" altLang="en-US" sz="3200" b="1" dirty="0" smtClean="0"/>
              <a:t>“深度学习”与“主题（单元）教学”</a:t>
            </a:r>
            <a:endParaRPr lang="zh-CN" altLang="en-US" sz="3200" b="1" dirty="0"/>
          </a:p>
        </p:txBody>
      </p:sp>
      <p:sp>
        <p:nvSpPr>
          <p:cNvPr id="3" name="内容占位符 2"/>
          <p:cNvSpPr>
            <a:spLocks noGrp="1"/>
          </p:cNvSpPr>
          <p:nvPr>
            <p:ph idx="1"/>
          </p:nvPr>
        </p:nvSpPr>
        <p:spPr/>
        <p:txBody>
          <a:bodyPr/>
          <a:lstStyle/>
          <a:p>
            <a:endParaRPr lang="en-US" altLang="zh-CN" dirty="0" smtClean="0"/>
          </a:p>
          <a:p>
            <a:r>
              <a:rPr lang="zh-CN" altLang="en-US" b="1" dirty="0" smtClean="0"/>
              <a:t>“深度学习”要素</a:t>
            </a:r>
            <a:endParaRPr lang="en-US" altLang="zh-CN" b="1" dirty="0" smtClean="0"/>
          </a:p>
          <a:p>
            <a:endParaRPr lang="en-US" altLang="zh-CN" b="1" dirty="0" smtClean="0"/>
          </a:p>
          <a:p>
            <a:r>
              <a:rPr lang="zh-CN" altLang="en-US" b="1" dirty="0" smtClean="0"/>
              <a:t>“主题（单元）教学”简介</a:t>
            </a:r>
            <a:endParaRPr lang="zh-CN" altLang="en-US" b="1" dirty="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“深度学习”要素</a:t>
            </a:r>
            <a:endParaRPr lang="zh-CN" altLang="en-US" sz="3600" b="1" dirty="0"/>
          </a:p>
        </p:txBody>
      </p:sp>
      <p:sp>
        <p:nvSpPr>
          <p:cNvPr id="3" name="内容占位符 2"/>
          <p:cNvSpPr>
            <a:spLocks noGrp="1"/>
          </p:cNvSpPr>
          <p:nvPr>
            <p:ph idx="1"/>
          </p:nvPr>
        </p:nvSpPr>
        <p:spPr>
          <a:xfrm>
            <a:off x="457200" y="1412776"/>
            <a:ext cx="8229600" cy="4713387"/>
          </a:xfrm>
        </p:spPr>
        <p:txBody>
          <a:bodyPr/>
          <a:lstStyle/>
          <a:p>
            <a:endParaRPr lang="en-US" altLang="zh-CN" sz="1800" b="1" dirty="0" smtClean="0"/>
          </a:p>
          <a:p>
            <a:r>
              <a:rPr lang="zh-CN" altLang="en-US" sz="2800" b="1" dirty="0" smtClean="0"/>
              <a:t>整体把握学科课程</a:t>
            </a:r>
            <a:endParaRPr lang="en-US" altLang="zh-CN" sz="2800" b="1" dirty="0" smtClean="0"/>
          </a:p>
          <a:p>
            <a:r>
              <a:rPr lang="zh-CN" altLang="en-US" sz="2800" b="1" dirty="0" smtClean="0"/>
              <a:t>抓住学科本质</a:t>
            </a:r>
            <a:endParaRPr lang="en-US" altLang="zh-CN" sz="2800" b="1" dirty="0" smtClean="0"/>
          </a:p>
          <a:p>
            <a:r>
              <a:rPr lang="zh-CN" altLang="en-US" sz="2800" b="1" dirty="0" smtClean="0"/>
              <a:t>提升学科素养</a:t>
            </a:r>
            <a:endParaRPr lang="en-US" altLang="zh-CN" sz="2800" b="1" dirty="0" smtClean="0"/>
          </a:p>
          <a:p>
            <a:r>
              <a:rPr lang="zh-CN" altLang="en-US" sz="2800" b="1" dirty="0" smtClean="0"/>
              <a:t>主题（单元）教学设计</a:t>
            </a:r>
            <a:endParaRPr lang="en-US" altLang="zh-CN" sz="2800" b="1" dirty="0" smtClean="0"/>
          </a:p>
          <a:p>
            <a:r>
              <a:rPr lang="zh-CN" altLang="en-US" sz="2800" b="1" dirty="0" smtClean="0"/>
              <a:t>情境与学习活动</a:t>
            </a:r>
            <a:endParaRPr lang="en-US" altLang="zh-CN" sz="2800" b="1" dirty="0" smtClean="0"/>
          </a:p>
          <a:p>
            <a:r>
              <a:rPr lang="zh-CN" altLang="en-US" sz="2800" b="1" dirty="0" smtClean="0"/>
              <a:t>持续性评价</a:t>
            </a:r>
            <a:endParaRPr lang="zh-CN" altLang="en-US" sz="2800" b="1"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整体把握数学课程：</a:t>
            </a:r>
            <a:r>
              <a:rPr lang="zh-CN" altLang="en-US" sz="2400" b="1" dirty="0" smtClean="0"/>
              <a:t>小学、初、高中数学课程</a:t>
            </a:r>
            <a:endParaRPr lang="zh-CN" altLang="en-US" sz="2400" dirty="0"/>
          </a:p>
        </p:txBody>
      </p:sp>
      <p:sp>
        <p:nvSpPr>
          <p:cNvPr id="3" name="内容占位符 2"/>
          <p:cNvSpPr>
            <a:spLocks noGrp="1"/>
          </p:cNvSpPr>
          <p:nvPr>
            <p:ph idx="1"/>
          </p:nvPr>
        </p:nvSpPr>
        <p:spPr/>
        <p:txBody>
          <a:bodyPr>
            <a:normAutofit/>
          </a:bodyPr>
          <a:lstStyle/>
          <a:p>
            <a:r>
              <a:rPr lang="zh-CN" altLang="en-US" b="1" dirty="0" smtClean="0"/>
              <a:t>整体把握</a:t>
            </a:r>
            <a:r>
              <a:rPr lang="zh-CN" altLang="en-US" sz="2400" b="1" dirty="0" smtClean="0"/>
              <a:t>小学</a:t>
            </a:r>
            <a:r>
              <a:rPr lang="en-US" altLang="zh-CN" sz="2400" b="1" dirty="0" smtClean="0"/>
              <a:t>—</a:t>
            </a:r>
            <a:r>
              <a:rPr lang="zh-CN" altLang="en-US" sz="2400" b="1" dirty="0" smtClean="0"/>
              <a:t>初中</a:t>
            </a:r>
            <a:r>
              <a:rPr lang="zh-CN" altLang="en-US" b="1" dirty="0" smtClean="0"/>
              <a:t>数学课程</a:t>
            </a:r>
            <a:endParaRPr lang="en-US" altLang="zh-CN" b="1" dirty="0" smtClean="0"/>
          </a:p>
          <a:p>
            <a:r>
              <a:rPr lang="en-US" altLang="zh-CN" b="1" dirty="0"/>
              <a:t> </a:t>
            </a:r>
            <a:r>
              <a:rPr lang="en-US" altLang="zh-CN" b="1" dirty="0" smtClean="0"/>
              <a:t>     </a:t>
            </a:r>
            <a:r>
              <a:rPr lang="zh-CN" altLang="en-US" sz="2800" b="1" dirty="0" smtClean="0"/>
              <a:t>整体理解数学课程理念</a:t>
            </a:r>
            <a:endParaRPr lang="en-US" altLang="zh-CN" sz="2800" b="1" dirty="0" smtClean="0"/>
          </a:p>
          <a:p>
            <a:r>
              <a:rPr lang="en-US" altLang="zh-CN" sz="2400" b="1" dirty="0" smtClean="0"/>
              <a:t>                        ——</a:t>
            </a:r>
            <a:r>
              <a:rPr lang="zh-CN" altLang="en-US" sz="2400" b="1" dirty="0" smtClean="0"/>
              <a:t>良好数学教育</a:t>
            </a:r>
            <a:r>
              <a:rPr lang="en-US" altLang="zh-CN" sz="2400" b="1" dirty="0" smtClean="0"/>
              <a:t> </a:t>
            </a:r>
            <a:endParaRPr lang="en-US" altLang="zh-CN" sz="2400" b="1" dirty="0" smtClean="0"/>
          </a:p>
          <a:p>
            <a:r>
              <a:rPr lang="en-US" altLang="zh-CN" sz="2800" b="1" dirty="0"/>
              <a:t> </a:t>
            </a:r>
            <a:r>
              <a:rPr lang="en-US" altLang="zh-CN" sz="2800" b="1" dirty="0" smtClean="0"/>
              <a:t>      </a:t>
            </a:r>
            <a:r>
              <a:rPr lang="zh-CN" altLang="en-US" sz="2800" b="1" dirty="0" smtClean="0"/>
              <a:t>整体掌握数学课程目标</a:t>
            </a:r>
            <a:endParaRPr lang="en-US" altLang="zh-CN" sz="2800" b="1" dirty="0" smtClean="0"/>
          </a:p>
          <a:p>
            <a:r>
              <a:rPr lang="en-US" altLang="zh-CN" sz="2400" b="1" dirty="0" smtClean="0"/>
              <a:t>                        ——</a:t>
            </a:r>
            <a:r>
              <a:rPr lang="zh-CN" altLang="en-US" sz="2400" b="1" dirty="0" smtClean="0"/>
              <a:t>四基、四能</a:t>
            </a:r>
            <a:endParaRPr lang="en-US" altLang="zh-CN" sz="2400" b="1" dirty="0" smtClean="0"/>
          </a:p>
          <a:p>
            <a:r>
              <a:rPr lang="en-US" altLang="zh-CN" sz="2800" b="1" dirty="0"/>
              <a:t> </a:t>
            </a:r>
            <a:r>
              <a:rPr lang="en-US" altLang="zh-CN" sz="2800" b="1" dirty="0" smtClean="0"/>
              <a:t>      </a:t>
            </a:r>
            <a:r>
              <a:rPr lang="zh-CN" altLang="en-US" sz="2800" b="1" dirty="0" smtClean="0"/>
              <a:t>整体认识数学课程内容</a:t>
            </a:r>
            <a:endParaRPr lang="en-US" altLang="zh-CN" sz="2800" b="1" dirty="0" smtClean="0"/>
          </a:p>
          <a:p>
            <a:r>
              <a:rPr lang="en-US" altLang="zh-CN" sz="2400" b="1" dirty="0"/>
              <a:t> </a:t>
            </a:r>
            <a:r>
              <a:rPr lang="en-US" altLang="zh-CN" sz="2400" b="1" dirty="0" smtClean="0"/>
              <a:t>                       ——</a:t>
            </a:r>
            <a:r>
              <a:rPr lang="zh-CN" altLang="en-US" sz="2400" b="1" dirty="0" smtClean="0"/>
              <a:t>内容主线分析</a:t>
            </a:r>
            <a:endParaRPr lang="en-US" altLang="zh-CN" sz="2400" b="1" dirty="0" smtClean="0"/>
          </a:p>
          <a:p>
            <a:r>
              <a:rPr lang="en-US" altLang="zh-CN" sz="2800" b="1" dirty="0"/>
              <a:t> </a:t>
            </a:r>
            <a:r>
              <a:rPr lang="en-US" altLang="zh-CN" sz="2800" b="1" dirty="0" smtClean="0"/>
              <a:t>      </a:t>
            </a:r>
            <a:r>
              <a:rPr lang="zh-CN" altLang="en-US" sz="2800" b="1" dirty="0" smtClean="0"/>
              <a:t>整体设计教学、学习</a:t>
            </a:r>
            <a:endParaRPr lang="en-US" altLang="zh-CN" sz="2800" b="1" dirty="0" smtClean="0"/>
          </a:p>
          <a:p>
            <a:r>
              <a:rPr lang="en-US" altLang="zh-CN" sz="2400" b="1" dirty="0" smtClean="0"/>
              <a:t>                        ——</a:t>
            </a:r>
            <a:r>
              <a:rPr lang="zh-CN" altLang="en-US" sz="2400" b="1" dirty="0" smtClean="0"/>
              <a:t>主题（单元）教学</a:t>
            </a:r>
            <a:endParaRPr lang="zh-CN" altLang="en-US" sz="2400" dirty="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b="1" dirty="0" smtClean="0"/>
              <a:t>“主题（单元）教学设计”简介</a:t>
            </a:r>
            <a:endParaRPr lang="en-US" altLang="zh-CN" sz="3200" b="1" dirty="0" smtClean="0"/>
          </a:p>
        </p:txBody>
      </p:sp>
      <p:sp>
        <p:nvSpPr>
          <p:cNvPr id="3" name="内容占位符 2"/>
          <p:cNvSpPr>
            <a:spLocks noGrp="1"/>
          </p:cNvSpPr>
          <p:nvPr>
            <p:ph idx="1"/>
          </p:nvPr>
        </p:nvSpPr>
        <p:spPr/>
        <p:txBody>
          <a:bodyPr/>
          <a:lstStyle/>
          <a:p>
            <a:endParaRPr lang="en-US" altLang="zh-CN" sz="2800" b="1" dirty="0" smtClean="0"/>
          </a:p>
          <a:p>
            <a:r>
              <a:rPr lang="zh-CN" altLang="zh-CN" sz="2800" b="1" dirty="0" smtClean="0"/>
              <a:t>什么是</a:t>
            </a:r>
            <a:r>
              <a:rPr lang="zh-CN" altLang="en-US" sz="2800" b="1" dirty="0" smtClean="0"/>
              <a:t>主题（</a:t>
            </a:r>
            <a:r>
              <a:rPr lang="zh-CN" altLang="zh-CN" sz="2800" b="1" dirty="0" smtClean="0"/>
              <a:t>单元</a:t>
            </a:r>
            <a:r>
              <a:rPr lang="zh-CN" altLang="en-US" sz="2800" b="1" dirty="0" smtClean="0"/>
              <a:t>）</a:t>
            </a:r>
            <a:r>
              <a:rPr lang="zh-CN" altLang="zh-CN" sz="2800" b="1" dirty="0" smtClean="0"/>
              <a:t>教学</a:t>
            </a:r>
            <a:r>
              <a:rPr lang="en-US" altLang="zh-CN" sz="2800" b="1" dirty="0" smtClean="0"/>
              <a:t> </a:t>
            </a:r>
            <a:r>
              <a:rPr lang="zh-CN" altLang="zh-CN" sz="2800" b="1" dirty="0" smtClean="0"/>
              <a:t>？</a:t>
            </a:r>
            <a:endParaRPr lang="en-US" altLang="zh-CN" sz="2800" b="1" dirty="0" smtClean="0"/>
          </a:p>
          <a:p>
            <a:r>
              <a:rPr lang="zh-CN" altLang="en-US" sz="2800" b="1" dirty="0" smtClean="0"/>
              <a:t>主题（</a:t>
            </a:r>
            <a:r>
              <a:rPr lang="zh-CN" altLang="zh-CN" sz="2800" b="1" dirty="0" smtClean="0"/>
              <a:t>单元</a:t>
            </a:r>
            <a:r>
              <a:rPr lang="zh-CN" altLang="en-US" sz="2800" b="1" dirty="0" smtClean="0"/>
              <a:t>）</a:t>
            </a:r>
            <a:r>
              <a:rPr lang="zh-CN" altLang="zh-CN" sz="2800" b="1" dirty="0" smtClean="0"/>
              <a:t>教学</a:t>
            </a:r>
            <a:r>
              <a:rPr lang="en-US" altLang="zh-CN" sz="2800" b="1" dirty="0" smtClean="0"/>
              <a:t> </a:t>
            </a:r>
            <a:r>
              <a:rPr lang="zh-CN" altLang="zh-CN" sz="2800" b="1" dirty="0" smtClean="0"/>
              <a:t>的作用、意义？</a:t>
            </a:r>
            <a:endParaRPr lang="en-US" altLang="zh-CN" sz="2800" b="1" dirty="0" smtClean="0"/>
          </a:p>
          <a:p>
            <a:r>
              <a:rPr lang="zh-CN" altLang="en-US" sz="2800" b="1" dirty="0" smtClean="0"/>
              <a:t>主题（</a:t>
            </a:r>
            <a:r>
              <a:rPr lang="zh-CN" altLang="zh-CN" sz="2800" b="1" dirty="0" smtClean="0"/>
              <a:t>单元</a:t>
            </a:r>
            <a:r>
              <a:rPr lang="zh-CN" altLang="en-US" sz="2800" b="1" dirty="0" smtClean="0"/>
              <a:t>）</a:t>
            </a:r>
            <a:r>
              <a:rPr lang="zh-CN" altLang="zh-CN" sz="2800" b="1" dirty="0" smtClean="0"/>
              <a:t>分类、举例</a:t>
            </a:r>
            <a:endParaRPr lang="en-US" altLang="zh-CN" sz="2800" b="1" dirty="0" smtClean="0"/>
          </a:p>
          <a:p>
            <a:r>
              <a:rPr lang="zh-CN" altLang="en-US" sz="2800" b="1" dirty="0" smtClean="0"/>
              <a:t>主题（</a:t>
            </a:r>
            <a:r>
              <a:rPr lang="zh-CN" altLang="zh-CN" sz="2800" b="1" dirty="0" smtClean="0"/>
              <a:t>单元</a:t>
            </a:r>
            <a:r>
              <a:rPr lang="zh-CN" altLang="en-US" sz="2800" b="1" dirty="0" smtClean="0"/>
              <a:t>）</a:t>
            </a:r>
            <a:r>
              <a:rPr lang="zh-CN" altLang="zh-CN" sz="2800" b="1" dirty="0" smtClean="0"/>
              <a:t>教学要素分析</a:t>
            </a:r>
            <a:endParaRPr lang="en-US" altLang="zh-CN" sz="2800" b="1" dirty="0" smtClean="0"/>
          </a:p>
          <a:p>
            <a:r>
              <a:rPr lang="zh-CN" altLang="en-US" sz="2800" b="1" dirty="0" smtClean="0"/>
              <a:t>主题（</a:t>
            </a:r>
            <a:r>
              <a:rPr lang="zh-CN" altLang="zh-CN" sz="2800" b="1" dirty="0" smtClean="0"/>
              <a:t>单元</a:t>
            </a:r>
            <a:r>
              <a:rPr lang="zh-CN" altLang="en-US" sz="2800" b="1" dirty="0" smtClean="0"/>
              <a:t>）教学 举例</a:t>
            </a:r>
            <a:endParaRPr lang="zh-CN" altLang="zh-CN" sz="2800" dirty="0" smtClean="0"/>
          </a:p>
          <a:p>
            <a:endParaRPr lang="zh-CN" altLang="en-US"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600" b="1" dirty="0" smtClean="0"/>
              <a:t>什么是</a:t>
            </a:r>
            <a:r>
              <a:rPr lang="zh-CN" altLang="en-US" sz="3600" b="1" dirty="0" smtClean="0"/>
              <a:t>主题（</a:t>
            </a:r>
            <a:r>
              <a:rPr lang="zh-CN" altLang="zh-CN" sz="3600" b="1" dirty="0" smtClean="0"/>
              <a:t>单元</a:t>
            </a:r>
            <a:r>
              <a:rPr lang="zh-CN" altLang="en-US" sz="3600" b="1" dirty="0" smtClean="0"/>
              <a:t>）</a:t>
            </a:r>
            <a:r>
              <a:rPr lang="zh-CN" altLang="zh-CN" sz="3600" b="1" dirty="0" smtClean="0"/>
              <a:t>教学</a:t>
            </a:r>
            <a:r>
              <a:rPr lang="en-US" altLang="zh-CN" sz="3600" b="1" dirty="0" smtClean="0"/>
              <a:t> </a:t>
            </a:r>
            <a:r>
              <a:rPr lang="zh-CN" altLang="zh-CN" sz="3600" b="1" dirty="0" smtClean="0"/>
              <a:t>？</a:t>
            </a:r>
            <a:endParaRPr lang="zh-CN" altLang="en-US" sz="3600" dirty="0"/>
          </a:p>
        </p:txBody>
      </p:sp>
      <p:sp>
        <p:nvSpPr>
          <p:cNvPr id="3" name="内容占位符 2"/>
          <p:cNvSpPr>
            <a:spLocks noGrp="1"/>
          </p:cNvSpPr>
          <p:nvPr>
            <p:ph idx="1"/>
          </p:nvPr>
        </p:nvSpPr>
        <p:spPr/>
        <p:txBody>
          <a:bodyPr/>
          <a:lstStyle/>
          <a:p>
            <a:endParaRPr lang="en-US" altLang="zh-CN" b="1" dirty="0" smtClean="0"/>
          </a:p>
          <a:p>
            <a:r>
              <a:rPr lang="zh-CN" altLang="en-US" b="1" dirty="0" smtClean="0"/>
              <a:t>从知识点到主题</a:t>
            </a:r>
            <a:endParaRPr lang="en-US" altLang="zh-CN" b="1" dirty="0" smtClean="0"/>
          </a:p>
          <a:p>
            <a:endParaRPr lang="en-US" altLang="zh-CN" sz="1000" b="1" dirty="0" smtClean="0"/>
          </a:p>
          <a:p>
            <a:r>
              <a:rPr lang="zh-CN" altLang="en-US" b="1" dirty="0" smtClean="0"/>
              <a:t>从一节内容到一章内容</a:t>
            </a:r>
            <a:endParaRPr lang="en-US" altLang="zh-CN" b="1" dirty="0" smtClean="0"/>
          </a:p>
          <a:p>
            <a:endParaRPr lang="en-US" altLang="zh-CN" sz="1000" b="1" dirty="0" smtClean="0"/>
          </a:p>
          <a:p>
            <a:r>
              <a:rPr lang="zh-CN" altLang="en-US" b="1" dirty="0" smtClean="0"/>
              <a:t>从一节内容到一个主题</a:t>
            </a:r>
            <a:r>
              <a:rPr lang="en-US" altLang="zh-CN" b="1" dirty="0" smtClean="0"/>
              <a:t>——</a:t>
            </a:r>
            <a:r>
              <a:rPr lang="zh-CN" altLang="en-US" b="1" dirty="0" smtClean="0"/>
              <a:t>连续或跨章节</a:t>
            </a:r>
            <a:endParaRPr lang="en-US" altLang="zh-CN" b="1" dirty="0" smtClean="0"/>
          </a:p>
          <a:p>
            <a:endParaRPr lang="zh-CN" altLang="en-US" b="1"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主题（</a:t>
            </a:r>
            <a:r>
              <a:rPr lang="zh-CN" altLang="zh-CN" sz="3600" b="1" dirty="0" smtClean="0"/>
              <a:t>单元</a:t>
            </a:r>
            <a:r>
              <a:rPr lang="zh-CN" altLang="en-US" sz="3600" b="1" dirty="0" smtClean="0"/>
              <a:t>）</a:t>
            </a:r>
            <a:r>
              <a:rPr lang="zh-CN" altLang="zh-CN" sz="3600" b="1" dirty="0" smtClean="0"/>
              <a:t>教学的作用、意义？</a:t>
            </a:r>
            <a:endParaRPr lang="zh-CN" altLang="en-US" sz="3600" dirty="0"/>
          </a:p>
        </p:txBody>
      </p:sp>
      <p:sp>
        <p:nvSpPr>
          <p:cNvPr id="3" name="内容占位符 2"/>
          <p:cNvSpPr>
            <a:spLocks noGrp="1"/>
          </p:cNvSpPr>
          <p:nvPr>
            <p:ph idx="1"/>
          </p:nvPr>
        </p:nvSpPr>
        <p:spPr/>
        <p:txBody>
          <a:bodyPr/>
          <a:lstStyle/>
          <a:p>
            <a:r>
              <a:rPr lang="zh-CN" altLang="en-US" b="1" dirty="0" smtClean="0"/>
              <a:t>实施“深度学习”抓手</a:t>
            </a:r>
            <a:endParaRPr lang="en-US" altLang="zh-CN" b="1" dirty="0" smtClean="0"/>
          </a:p>
          <a:p>
            <a:r>
              <a:rPr lang="zh-CN" altLang="zh-CN" b="1" dirty="0" smtClean="0"/>
              <a:t>整体把握课程抓手</a:t>
            </a:r>
            <a:endParaRPr lang="en-US" altLang="zh-CN" b="1" dirty="0" smtClean="0"/>
          </a:p>
          <a:p>
            <a:r>
              <a:rPr lang="zh-CN" altLang="zh-CN" b="1" dirty="0" smtClean="0"/>
              <a:t>突出本质</a:t>
            </a:r>
            <a:r>
              <a:rPr lang="zh-CN" altLang="zh-CN" sz="2400" b="1" dirty="0" smtClean="0"/>
              <a:t>——数学核心素养</a:t>
            </a:r>
            <a:endParaRPr lang="zh-CN" altLang="zh-CN" sz="2400" dirty="0" smtClean="0"/>
          </a:p>
          <a:p>
            <a:r>
              <a:rPr lang="zh-CN" altLang="zh-CN" b="1" dirty="0" smtClean="0"/>
              <a:t>教学方式多样化</a:t>
            </a:r>
            <a:r>
              <a:rPr lang="en-US" altLang="zh-CN" sz="2400" b="1" dirty="0" smtClean="0"/>
              <a:t> </a:t>
            </a:r>
            <a:endParaRPr lang="zh-CN" altLang="zh-CN" sz="2400" dirty="0" smtClean="0"/>
          </a:p>
          <a:p>
            <a:r>
              <a:rPr lang="zh-CN" altLang="en-US" b="1" dirty="0" smtClean="0"/>
              <a:t>学生自主学习</a:t>
            </a:r>
            <a:endParaRPr lang="zh-CN" altLang="zh-CN" b="1" dirty="0" smtClean="0"/>
          </a:p>
          <a:p>
            <a:r>
              <a:rPr lang="zh-CN" altLang="zh-CN" b="1" dirty="0" smtClean="0"/>
              <a:t>提高教师专业水平：</a:t>
            </a:r>
            <a:r>
              <a:rPr lang="zh-CN" altLang="zh-CN" sz="2400" b="1" dirty="0" smtClean="0"/>
              <a:t>数学、教育教学理论、实践</a:t>
            </a:r>
            <a:endParaRPr lang="zh-CN" altLang="zh-CN" sz="2400"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主题（</a:t>
            </a:r>
            <a:r>
              <a:rPr lang="zh-CN" altLang="zh-CN" sz="3600" b="1" dirty="0" smtClean="0"/>
              <a:t>单元</a:t>
            </a:r>
            <a:r>
              <a:rPr lang="zh-CN" altLang="en-US" sz="3600" b="1" dirty="0" smtClean="0"/>
              <a:t>）</a:t>
            </a:r>
            <a:r>
              <a:rPr lang="zh-CN" altLang="zh-CN" sz="3600" b="1" dirty="0" smtClean="0"/>
              <a:t>分类</a:t>
            </a:r>
            <a:r>
              <a:rPr lang="en-US" altLang="zh-CN" sz="3600" b="1" dirty="0" smtClean="0"/>
              <a:t> </a:t>
            </a:r>
            <a:endParaRPr lang="zh-CN" altLang="en-US" sz="3600" dirty="0"/>
          </a:p>
        </p:txBody>
      </p:sp>
      <p:sp>
        <p:nvSpPr>
          <p:cNvPr id="3" name="内容占位符 2"/>
          <p:cNvSpPr>
            <a:spLocks noGrp="1"/>
          </p:cNvSpPr>
          <p:nvPr>
            <p:ph idx="1"/>
          </p:nvPr>
        </p:nvSpPr>
        <p:spPr>
          <a:xfrm>
            <a:off x="457200" y="1600200"/>
            <a:ext cx="8363272" cy="4525963"/>
          </a:xfrm>
        </p:spPr>
        <p:txBody>
          <a:bodyPr/>
          <a:lstStyle/>
          <a:p>
            <a:endParaRPr lang="en-US" altLang="zh-CN" b="1" dirty="0" smtClean="0"/>
          </a:p>
          <a:p>
            <a:r>
              <a:rPr lang="zh-CN" altLang="en-US" sz="2400" b="1" dirty="0" smtClean="0"/>
              <a:t>以“一章或几章内容”组成主题（单元）</a:t>
            </a:r>
            <a:endParaRPr lang="en-US" altLang="zh-CN" sz="2400" b="1" dirty="0" smtClean="0"/>
          </a:p>
          <a:p>
            <a:r>
              <a:rPr lang="zh-CN" altLang="en-US" sz="2400" b="1" dirty="0" smtClean="0"/>
              <a:t>以“一学期内容”组成主题（单元）</a:t>
            </a:r>
            <a:r>
              <a:rPr lang="en-US" altLang="zh-CN" sz="2400" b="1" dirty="0" smtClean="0"/>
              <a:t> </a:t>
            </a:r>
            <a:endParaRPr lang="en-US" altLang="zh-CN" sz="2400" b="1" dirty="0" smtClean="0"/>
          </a:p>
          <a:p>
            <a:r>
              <a:rPr lang="zh-CN" altLang="en-US" sz="2400" b="1" dirty="0" smtClean="0"/>
              <a:t>以“蕴涵在一些章节重要数学概念”组成主题（单元）</a:t>
            </a:r>
            <a:endParaRPr lang="en-US" altLang="zh-CN" sz="2400" b="1" dirty="0" smtClean="0"/>
          </a:p>
          <a:p>
            <a:r>
              <a:rPr lang="zh-CN" altLang="en-US" sz="2400" b="1" dirty="0" smtClean="0"/>
              <a:t>以“蕴涵在一些章节重要数学方法”组成主题（单元）</a:t>
            </a:r>
            <a:endParaRPr lang="en-US" altLang="zh-CN" sz="2400" b="1" dirty="0" smtClean="0"/>
          </a:p>
          <a:p>
            <a:r>
              <a:rPr lang="zh-CN" altLang="en-US" sz="2400" b="1" dirty="0" smtClean="0"/>
              <a:t>以“培养某个数学核心素养、基本能力”组成主题（单元）</a:t>
            </a:r>
            <a:endParaRPr lang="en-US" altLang="zh-CN" sz="2400" b="1" dirty="0" smtClean="0"/>
          </a:p>
          <a:p>
            <a:endParaRPr lang="zh-CN" altLang="zh-CN" sz="2400" b="1" dirty="0" smtClean="0"/>
          </a:p>
          <a:p>
            <a:endParaRPr lang="zh-CN" altLang="zh-CN" sz="2800" b="1" dirty="0"/>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主题（</a:t>
            </a:r>
            <a:r>
              <a:rPr lang="zh-CN" altLang="zh-CN" sz="3600" b="1" dirty="0" smtClean="0"/>
              <a:t>单元</a:t>
            </a:r>
            <a:r>
              <a:rPr lang="zh-CN" altLang="en-US" sz="3600" b="1" dirty="0" smtClean="0"/>
              <a:t>）</a:t>
            </a:r>
            <a:r>
              <a:rPr lang="zh-CN" altLang="zh-CN" sz="3600" b="1" dirty="0" smtClean="0"/>
              <a:t>教学要素分析</a:t>
            </a:r>
            <a:endParaRPr lang="zh-CN" altLang="en-US" sz="3600" dirty="0"/>
          </a:p>
        </p:txBody>
      </p:sp>
      <p:sp>
        <p:nvSpPr>
          <p:cNvPr id="3" name="内容占位符 2"/>
          <p:cNvSpPr>
            <a:spLocks noGrp="1"/>
          </p:cNvSpPr>
          <p:nvPr>
            <p:ph idx="1"/>
          </p:nvPr>
        </p:nvSpPr>
        <p:spPr/>
        <p:txBody>
          <a:bodyPr>
            <a:normAutofit fontScale="77500" lnSpcReduction="20000"/>
          </a:bodyPr>
          <a:lstStyle/>
          <a:p>
            <a:r>
              <a:rPr lang="zh-CN" altLang="zh-CN" b="1" dirty="0" smtClean="0"/>
              <a:t>整体分析</a:t>
            </a:r>
            <a:endParaRPr lang="zh-CN" altLang="zh-CN" dirty="0" smtClean="0"/>
          </a:p>
          <a:p>
            <a:r>
              <a:rPr lang="en-US" altLang="zh-CN" sz="2800" b="1" dirty="0" smtClean="0"/>
              <a:t>      </a:t>
            </a:r>
            <a:r>
              <a:rPr lang="zh-CN" altLang="zh-CN" sz="2800" b="1" dirty="0" smtClean="0"/>
              <a:t>——学</a:t>
            </a:r>
            <a:r>
              <a:rPr lang="zh-CN" altLang="en-US" sz="2800" b="1" dirty="0" smtClean="0"/>
              <a:t>科</a:t>
            </a:r>
            <a:r>
              <a:rPr lang="zh-CN" altLang="zh-CN" sz="2800" b="1" dirty="0" smtClean="0"/>
              <a:t>分析</a:t>
            </a:r>
            <a:endParaRPr lang="en-US" altLang="zh-CN" sz="2800" b="1" dirty="0" smtClean="0"/>
          </a:p>
          <a:p>
            <a:r>
              <a:rPr lang="en-US" altLang="zh-CN" sz="2800" b="1" dirty="0" smtClean="0"/>
              <a:t>      ——</a:t>
            </a:r>
            <a:r>
              <a:rPr lang="zh-CN" altLang="en-US" sz="2800" b="1" dirty="0" smtClean="0"/>
              <a:t>课标分析</a:t>
            </a:r>
            <a:endParaRPr lang="zh-CN" altLang="zh-CN" sz="2800" dirty="0" smtClean="0"/>
          </a:p>
          <a:p>
            <a:r>
              <a:rPr lang="en-US" altLang="zh-CN" sz="2800" b="1" dirty="0" smtClean="0"/>
              <a:t>      </a:t>
            </a:r>
            <a:r>
              <a:rPr lang="zh-CN" altLang="zh-CN" sz="2800" b="1" dirty="0" smtClean="0"/>
              <a:t>——学</a:t>
            </a:r>
            <a:r>
              <a:rPr lang="zh-CN" altLang="en-US" sz="2800" b="1" dirty="0" smtClean="0"/>
              <a:t>情</a:t>
            </a:r>
            <a:r>
              <a:rPr lang="zh-CN" altLang="zh-CN" sz="2800" b="1" dirty="0" smtClean="0"/>
              <a:t>分析</a:t>
            </a:r>
            <a:endParaRPr lang="zh-CN" altLang="zh-CN" sz="2800" dirty="0" smtClean="0"/>
          </a:p>
          <a:p>
            <a:r>
              <a:rPr lang="en-US" altLang="zh-CN" sz="2800" b="1" dirty="0" smtClean="0"/>
              <a:t>      </a:t>
            </a:r>
            <a:r>
              <a:rPr lang="zh-CN" altLang="zh-CN" sz="2800" b="1" dirty="0" smtClean="0"/>
              <a:t>——教材对比分析</a:t>
            </a:r>
            <a:endParaRPr lang="zh-CN" altLang="zh-CN" sz="2800" dirty="0" smtClean="0"/>
          </a:p>
          <a:p>
            <a:r>
              <a:rPr lang="en-US" altLang="zh-CN" sz="2800" b="1" dirty="0" smtClean="0"/>
              <a:t>      </a:t>
            </a:r>
            <a:r>
              <a:rPr lang="zh-CN" altLang="zh-CN" sz="2800" b="1" dirty="0" smtClean="0"/>
              <a:t>——重点分析</a:t>
            </a:r>
            <a:endParaRPr lang="zh-CN" altLang="zh-CN" sz="2800" dirty="0" smtClean="0"/>
          </a:p>
          <a:p>
            <a:r>
              <a:rPr lang="en-US" altLang="zh-CN" sz="2800" b="1" dirty="0" smtClean="0"/>
              <a:t>      </a:t>
            </a:r>
            <a:r>
              <a:rPr lang="zh-CN" altLang="zh-CN" sz="2800" b="1" dirty="0" smtClean="0"/>
              <a:t>——教学方式</a:t>
            </a:r>
            <a:endParaRPr lang="zh-CN" altLang="zh-CN" sz="2800" dirty="0" smtClean="0"/>
          </a:p>
          <a:p>
            <a:r>
              <a:rPr lang="zh-CN" altLang="zh-CN" b="1" dirty="0" smtClean="0"/>
              <a:t>确定教学目标</a:t>
            </a:r>
            <a:endParaRPr lang="en-US" altLang="zh-CN" b="1" dirty="0" smtClean="0"/>
          </a:p>
          <a:p>
            <a:r>
              <a:rPr lang="zh-CN" altLang="en-US" b="1" dirty="0" smtClean="0"/>
              <a:t>情境选择、设计</a:t>
            </a:r>
            <a:endParaRPr lang="zh-CN" altLang="zh-CN" dirty="0" smtClean="0"/>
          </a:p>
          <a:p>
            <a:r>
              <a:rPr lang="zh-CN" altLang="zh-CN" b="1" dirty="0" smtClean="0"/>
              <a:t>教学流程设计</a:t>
            </a:r>
            <a:endParaRPr lang="zh-CN" altLang="zh-CN" dirty="0" smtClean="0"/>
          </a:p>
          <a:p>
            <a:r>
              <a:rPr lang="zh-CN" altLang="zh-CN" b="1" dirty="0" smtClean="0"/>
              <a:t>教学实施</a:t>
            </a:r>
            <a:endParaRPr lang="zh-CN" altLang="zh-CN" dirty="0" smtClean="0"/>
          </a:p>
          <a:p>
            <a:r>
              <a:rPr lang="zh-CN" altLang="zh-CN" b="1" dirty="0" smtClean="0"/>
              <a:t>反思</a:t>
            </a:r>
            <a:r>
              <a:rPr lang="en-US" altLang="zh-CN" b="1" dirty="0" smtClean="0"/>
              <a:t>-</a:t>
            </a:r>
            <a:r>
              <a:rPr lang="zh-CN" altLang="en-US" b="1" dirty="0" smtClean="0"/>
              <a:t>循环</a:t>
            </a:r>
            <a:r>
              <a:rPr lang="en-US" altLang="zh-CN" b="1" dirty="0" smtClean="0"/>
              <a:t>-</a:t>
            </a:r>
            <a:r>
              <a:rPr lang="zh-CN" altLang="zh-CN" b="1" dirty="0" smtClean="0"/>
              <a:t>提升</a:t>
            </a:r>
            <a:endParaRPr lang="zh-CN" altLang="zh-CN" dirty="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高考变化趋势</a:t>
            </a:r>
            <a:endParaRPr lang="zh-CN" altLang="en-US" b="1" dirty="0"/>
          </a:p>
        </p:txBody>
      </p:sp>
      <p:sp>
        <p:nvSpPr>
          <p:cNvPr id="3" name="内容占位符 2"/>
          <p:cNvSpPr>
            <a:spLocks noGrp="1"/>
          </p:cNvSpPr>
          <p:nvPr>
            <p:ph idx="1"/>
          </p:nvPr>
        </p:nvSpPr>
        <p:spPr/>
        <p:txBody>
          <a:bodyPr>
            <a:normAutofit/>
          </a:bodyPr>
          <a:lstStyle/>
          <a:p>
            <a:pPr algn="ctr"/>
            <a:r>
              <a:rPr lang="zh-CN" altLang="en-US" sz="3600" b="1" dirty="0" smtClean="0"/>
              <a:t>文理不分科</a:t>
            </a:r>
            <a:r>
              <a:rPr lang="en-US" altLang="zh-CN" sz="3600" b="1" dirty="0" smtClean="0"/>
              <a:t>——</a:t>
            </a:r>
            <a:r>
              <a:rPr lang="zh-CN" altLang="en-US" sz="3600" b="1" dirty="0" smtClean="0"/>
              <a:t>过渡时期</a:t>
            </a:r>
            <a:endParaRPr lang="zh-CN" altLang="en-US" sz="3600" b="1" dirty="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a:t>
            </a:r>
            <a:r>
              <a:rPr lang="zh-CN" altLang="zh-CN" sz="3600" b="1" dirty="0"/>
              <a:t>教学与高考命题内容</a:t>
            </a:r>
            <a:r>
              <a:rPr lang="en-US" altLang="zh-CN" sz="3600" b="1" dirty="0"/>
              <a:t>”</a:t>
            </a:r>
            <a:endParaRPr lang="zh-CN" altLang="en-US" sz="3600" dirty="0"/>
          </a:p>
        </p:txBody>
      </p:sp>
      <p:sp>
        <p:nvSpPr>
          <p:cNvPr id="3" name="内容占位符 2"/>
          <p:cNvSpPr>
            <a:spLocks noGrp="1"/>
          </p:cNvSpPr>
          <p:nvPr>
            <p:ph idx="1"/>
          </p:nvPr>
        </p:nvSpPr>
        <p:spPr/>
        <p:txBody>
          <a:bodyPr>
            <a:normAutofit fontScale="77500" lnSpcReduction="20000"/>
          </a:bodyPr>
          <a:lstStyle/>
          <a:p>
            <a:r>
              <a:rPr lang="zh-CN" altLang="zh-CN" b="1" dirty="0"/>
              <a:t>根据对《普通高中数学课程标准（实验稿）》、正在修订的普通高中数学课程标准、考试中心的</a:t>
            </a:r>
            <a:r>
              <a:rPr lang="zh-CN" altLang="zh-CN" b="1" dirty="0" smtClean="0"/>
              <a:t>《高考文理不分科后数学科考试内容改革研究》</a:t>
            </a:r>
            <a:r>
              <a:rPr lang="en-US" altLang="zh-CN" b="1" dirty="0" smtClean="0"/>
              <a:t> </a:t>
            </a:r>
            <a:r>
              <a:rPr lang="zh-CN" altLang="zh-CN" b="1" dirty="0" smtClean="0"/>
              <a:t>的</a:t>
            </a:r>
            <a:r>
              <a:rPr lang="zh-CN" altLang="zh-CN" b="1" dirty="0"/>
              <a:t>对比研究（参见附录</a:t>
            </a:r>
            <a:r>
              <a:rPr lang="en-US" altLang="zh-CN" b="1" dirty="0"/>
              <a:t>1</a:t>
            </a:r>
            <a:r>
              <a:rPr lang="zh-CN" altLang="zh-CN" b="1" dirty="0"/>
              <a:t>），确定新高考方案实施过渡时期的普通高中数学教学与考试内容如下。</a:t>
            </a:r>
            <a:endParaRPr lang="zh-CN" altLang="zh-CN" b="1" dirty="0"/>
          </a:p>
          <a:p>
            <a:r>
              <a:rPr lang="zh-CN" altLang="zh-CN" b="1" dirty="0"/>
              <a:t>集合；常用逻辑用语；一元二次函数、方程和不等式（含：基本不等式）；复数；函数概念与性质；幂函数、指数函数、对数函数；三角函数（含：三角恒等变换）；数列；函数应用；平面向量及应用（含：解三角形）；直线与方程；圆与方程；立体几何初步（含：点、直线、平面之间的位置关系）；统计与概率Ⅰ。一元函数导数及其应用；空间向量与立体几何；圆锥曲线与方程；计数原理；统计与概率</a:t>
            </a:r>
            <a:r>
              <a:rPr lang="en-US" altLang="zh-CN" b="1" dirty="0"/>
              <a:t>II</a:t>
            </a:r>
            <a:r>
              <a:rPr lang="zh-CN" altLang="zh-CN" b="1" dirty="0"/>
              <a:t>；数学建模与数学探究。（具体内容要求参见附录</a:t>
            </a:r>
            <a:r>
              <a:rPr lang="en-US" altLang="zh-CN" b="1" dirty="0"/>
              <a:t>2</a:t>
            </a:r>
            <a:r>
              <a:rPr lang="zh-CN" altLang="zh-CN" b="1" dirty="0"/>
              <a:t>。）</a:t>
            </a:r>
            <a:endParaRPr lang="zh-CN" altLang="zh-CN" b="1" dirty="0"/>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Title 1"/>
          <p:cNvSpPr txBox="1"/>
          <p:nvPr/>
        </p:nvSpPr>
        <p:spPr bwMode="auto">
          <a:xfrm>
            <a:off x="1066800" y="0"/>
            <a:ext cx="7726363" cy="1285860"/>
          </a:xfrm>
          <a:prstGeom prst="rect">
            <a:avLst/>
          </a:prstGeom>
          <a:noFill/>
          <a:ln w="9525">
            <a:noFill/>
            <a:miter lim="800000"/>
          </a:ln>
        </p:spPr>
        <p:txBody>
          <a:bodyPr/>
          <a:lstStyle/>
          <a:p>
            <a:pPr algn="ctr"/>
            <a:r>
              <a:rPr kumimoji="1" lang="en-US" altLang="zh-CN" sz="2800" b="0" i="0" dirty="0">
                <a:latin typeface="Times New Roman" panose="02020603050405020304" pitchFamily="18" charset="0"/>
                <a:ea typeface="宋体" panose="02010600030101010101" pitchFamily="2" charset="-122"/>
                <a:cs typeface="Arial" panose="020B0604020202020204" pitchFamily="34" charset="0"/>
              </a:rPr>
              <a:t>Today’s economy means multiple jobs and on-going development to build transferable skills and competencies </a:t>
            </a:r>
            <a:endParaRPr kumimoji="1" lang="en-US" altLang="zh-CN" sz="2800" b="0" i="0" dirty="0">
              <a:latin typeface="Times New Roman" panose="02020603050405020304" pitchFamily="18" charset="0"/>
              <a:ea typeface="宋体" panose="02010600030101010101" pitchFamily="2" charset="-122"/>
              <a:cs typeface="Arial" panose="020B0604020202020204" pitchFamily="34" charset="0"/>
            </a:endParaRPr>
          </a:p>
        </p:txBody>
      </p:sp>
      <p:sp>
        <p:nvSpPr>
          <p:cNvPr id="360451" name="Text Box 2"/>
          <p:cNvSpPr txBox="1">
            <a:spLocks noChangeArrowheads="1"/>
          </p:cNvSpPr>
          <p:nvPr/>
        </p:nvSpPr>
        <p:spPr bwMode="auto">
          <a:xfrm>
            <a:off x="3352800" y="1371600"/>
            <a:ext cx="1430200" cy="369332"/>
          </a:xfrm>
          <a:prstGeom prst="rect">
            <a:avLst/>
          </a:prstGeom>
          <a:noFill/>
          <a:ln w="9525">
            <a:noFill/>
            <a:miter lim="800000"/>
          </a:ln>
        </p:spPr>
        <p:txBody>
          <a:bodyPr wrap="none">
            <a:spAutoFit/>
          </a:bodyPr>
          <a:lstStyle/>
          <a:p>
            <a:pPr eaLnBrk="0" hangingPunct="0"/>
            <a:r>
              <a:rPr lang="en-US" altLang="zh-CN" sz="1800" b="1" i="0" u="sng" dirty="0">
                <a:latin typeface="Times New Roman" panose="02020603050405020304" pitchFamily="18" charset="0"/>
                <a:ea typeface="宋体" panose="02010600030101010101" pitchFamily="2" charset="-122"/>
                <a:cs typeface="Arial" panose="020B0604020202020204" pitchFamily="34" charset="0"/>
              </a:rPr>
              <a:t>20</a:t>
            </a:r>
            <a:r>
              <a:rPr lang="en-US" altLang="zh-CN" sz="1800" b="1" i="0" u="sng" baseline="30000" dirty="0">
                <a:latin typeface="Times New Roman" panose="02020603050405020304" pitchFamily="18" charset="0"/>
                <a:ea typeface="宋体" panose="02010600030101010101" pitchFamily="2" charset="-122"/>
                <a:cs typeface="Arial" panose="020B0604020202020204" pitchFamily="34" charset="0"/>
              </a:rPr>
              <a:t>th</a:t>
            </a:r>
            <a:r>
              <a:rPr lang="en-US" altLang="zh-CN" sz="1800" b="1" i="0" u="sng" dirty="0">
                <a:latin typeface="Times New Roman" panose="02020603050405020304" pitchFamily="18" charset="0"/>
                <a:ea typeface="宋体" panose="02010600030101010101" pitchFamily="2" charset="-122"/>
                <a:cs typeface="Arial" panose="020B0604020202020204" pitchFamily="34" charset="0"/>
              </a:rPr>
              <a:t> Century</a:t>
            </a:r>
            <a:endParaRPr lang="en-US" altLang="zh-CN" sz="1800" b="1" i="0" u="sng" dirty="0">
              <a:latin typeface="Times New Roman" panose="02020603050405020304" pitchFamily="18" charset="0"/>
              <a:ea typeface="宋体" panose="02010600030101010101" pitchFamily="2" charset="-122"/>
              <a:cs typeface="Arial" panose="020B0604020202020204" pitchFamily="34" charset="0"/>
            </a:endParaRPr>
          </a:p>
        </p:txBody>
      </p:sp>
      <p:sp>
        <p:nvSpPr>
          <p:cNvPr id="360452" name="Text Box 3"/>
          <p:cNvSpPr txBox="1">
            <a:spLocks noChangeArrowheads="1"/>
          </p:cNvSpPr>
          <p:nvPr/>
        </p:nvSpPr>
        <p:spPr bwMode="auto">
          <a:xfrm>
            <a:off x="5929322" y="1371600"/>
            <a:ext cx="1643074" cy="369332"/>
          </a:xfrm>
          <a:prstGeom prst="rect">
            <a:avLst/>
          </a:prstGeom>
          <a:noFill/>
          <a:ln w="9525">
            <a:noFill/>
            <a:miter lim="800000"/>
          </a:ln>
        </p:spPr>
        <p:txBody>
          <a:bodyPr wrap="square">
            <a:spAutoFit/>
          </a:bodyPr>
          <a:lstStyle/>
          <a:p>
            <a:pPr eaLnBrk="0" hangingPunct="0"/>
            <a:r>
              <a:rPr lang="en-US" altLang="zh-CN" sz="1800" b="1" i="0" u="sng" dirty="0">
                <a:latin typeface="Times New Roman" panose="02020603050405020304" pitchFamily="18" charset="0"/>
                <a:ea typeface="宋体" panose="02010600030101010101" pitchFamily="2" charset="-122"/>
                <a:cs typeface="Arial" panose="020B0604020202020204" pitchFamily="34" charset="0"/>
              </a:rPr>
              <a:t>21</a:t>
            </a:r>
            <a:r>
              <a:rPr lang="en-US" altLang="zh-CN" sz="1800" b="1" i="0" u="sng" baseline="30000" dirty="0">
                <a:latin typeface="Times New Roman" panose="02020603050405020304" pitchFamily="18" charset="0"/>
                <a:ea typeface="宋体" panose="02010600030101010101" pitchFamily="2" charset="-122"/>
                <a:cs typeface="Arial" panose="020B0604020202020204" pitchFamily="34" charset="0"/>
              </a:rPr>
              <a:t>st</a:t>
            </a:r>
            <a:r>
              <a:rPr lang="en-US" altLang="zh-CN" sz="1800" b="1" i="0" u="sng" dirty="0">
                <a:latin typeface="Times New Roman" panose="02020603050405020304" pitchFamily="18" charset="0"/>
                <a:ea typeface="宋体" panose="02010600030101010101" pitchFamily="2" charset="-122"/>
                <a:cs typeface="Arial" panose="020B0604020202020204" pitchFamily="34" charset="0"/>
              </a:rPr>
              <a:t> Century</a:t>
            </a:r>
            <a:endParaRPr lang="en-US" altLang="zh-CN" sz="1800" b="1" i="0" u="sng" dirty="0">
              <a:latin typeface="Times New Roman" panose="02020603050405020304" pitchFamily="18" charset="0"/>
              <a:ea typeface="宋体" panose="02010600030101010101" pitchFamily="2" charset="-122"/>
              <a:cs typeface="Arial" panose="020B0604020202020204" pitchFamily="34" charset="0"/>
            </a:endParaRPr>
          </a:p>
        </p:txBody>
      </p:sp>
      <p:sp>
        <p:nvSpPr>
          <p:cNvPr id="360453" name="Rectangle 4"/>
          <p:cNvSpPr>
            <a:spLocks noChangeArrowheads="1"/>
          </p:cNvSpPr>
          <p:nvPr/>
        </p:nvSpPr>
        <p:spPr bwMode="auto">
          <a:xfrm>
            <a:off x="3352800" y="1828800"/>
            <a:ext cx="1981200" cy="1066800"/>
          </a:xfrm>
          <a:prstGeom prst="rect">
            <a:avLst/>
          </a:prstGeom>
          <a:solidFill>
            <a:srgbClr val="99CCFF"/>
          </a:solidFill>
          <a:ln w="9525">
            <a:solidFill>
              <a:srgbClr val="333333"/>
            </a:solidFill>
            <a:miter lim="800000"/>
          </a:ln>
        </p:spPr>
        <p:txBody>
          <a:bodyPr wrap="none" anchor="ctr"/>
          <a:lstStyle/>
          <a:p>
            <a:pPr eaLnBrk="0" hangingPunct="0"/>
            <a:r>
              <a:rPr lang="en-US" altLang="zh-CN" sz="1800" b="1" i="0" dirty="0">
                <a:solidFill>
                  <a:srgbClr val="4D4D4D"/>
                </a:solidFill>
                <a:latin typeface="Times New Roman" panose="02020603050405020304" pitchFamily="18" charset="0"/>
                <a:ea typeface="宋体" panose="02010600030101010101" pitchFamily="2" charset="-122"/>
                <a:cs typeface="Arial" panose="020B0604020202020204" pitchFamily="34" charset="0"/>
              </a:rPr>
              <a:t>1 – 2 Jobs</a:t>
            </a:r>
            <a:endParaRPr lang="en-US" altLang="zh-CN" sz="1800" b="1" i="0" dirty="0">
              <a:solidFill>
                <a:srgbClr val="4D4D4D"/>
              </a:solidFill>
              <a:latin typeface="Times New Roman" panose="02020603050405020304" pitchFamily="18" charset="0"/>
              <a:ea typeface="宋体" panose="02010600030101010101" pitchFamily="2" charset="-122"/>
              <a:cs typeface="Arial" panose="020B0604020202020204" pitchFamily="34" charset="0"/>
            </a:endParaRPr>
          </a:p>
        </p:txBody>
      </p:sp>
      <p:sp>
        <p:nvSpPr>
          <p:cNvPr id="360454" name="Rectangle 5"/>
          <p:cNvSpPr>
            <a:spLocks noChangeArrowheads="1"/>
          </p:cNvSpPr>
          <p:nvPr/>
        </p:nvSpPr>
        <p:spPr bwMode="auto">
          <a:xfrm>
            <a:off x="5715000" y="1828800"/>
            <a:ext cx="2057400" cy="1066800"/>
          </a:xfrm>
          <a:prstGeom prst="rect">
            <a:avLst/>
          </a:prstGeom>
          <a:solidFill>
            <a:srgbClr val="99CCFF"/>
          </a:solidFill>
          <a:ln w="9525">
            <a:solidFill>
              <a:srgbClr val="333333"/>
            </a:solidFill>
            <a:miter lim="800000"/>
          </a:ln>
        </p:spPr>
        <p:txBody>
          <a:bodyPr wrap="none" anchor="ctr"/>
          <a:lstStyle/>
          <a:p>
            <a:pPr eaLnBrk="0" hangingPunct="0"/>
            <a:r>
              <a:rPr lang="en-US" altLang="zh-CN" sz="1800" b="1" i="0" dirty="0">
                <a:solidFill>
                  <a:srgbClr val="4D4D4D"/>
                </a:solidFill>
                <a:latin typeface="Times New Roman" panose="02020603050405020304" pitchFamily="18" charset="0"/>
                <a:ea typeface="宋体" panose="02010600030101010101" pitchFamily="2" charset="-122"/>
                <a:cs typeface="Arial" panose="020B0604020202020204" pitchFamily="34" charset="0"/>
              </a:rPr>
              <a:t>10 – 15 Jobs</a:t>
            </a:r>
            <a:endParaRPr lang="en-US" altLang="zh-CN" sz="1800" b="1" i="0" dirty="0">
              <a:solidFill>
                <a:srgbClr val="4D4D4D"/>
              </a:solidFill>
              <a:latin typeface="Times New Roman" panose="02020603050405020304" pitchFamily="18" charset="0"/>
              <a:ea typeface="宋体" panose="02010600030101010101" pitchFamily="2" charset="-122"/>
              <a:cs typeface="Arial" panose="020B0604020202020204" pitchFamily="34" charset="0"/>
            </a:endParaRPr>
          </a:p>
        </p:txBody>
      </p:sp>
      <p:sp>
        <p:nvSpPr>
          <p:cNvPr id="360455" name="Rectangle 6"/>
          <p:cNvSpPr>
            <a:spLocks noChangeArrowheads="1"/>
          </p:cNvSpPr>
          <p:nvPr/>
        </p:nvSpPr>
        <p:spPr bwMode="auto">
          <a:xfrm>
            <a:off x="5715000" y="3048000"/>
            <a:ext cx="2057400" cy="1066800"/>
          </a:xfrm>
          <a:prstGeom prst="rect">
            <a:avLst/>
          </a:prstGeom>
          <a:solidFill>
            <a:srgbClr val="99CCFF"/>
          </a:solidFill>
          <a:ln w="9525">
            <a:solidFill>
              <a:srgbClr val="333333"/>
            </a:solidFill>
            <a:miter lim="800000"/>
          </a:ln>
        </p:spPr>
        <p:txBody>
          <a:bodyPr anchor="ctr"/>
          <a:lstStyle/>
          <a:p>
            <a:pPr eaLnBrk="0" hangingPunct="0"/>
            <a:r>
              <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rPr>
              <a:t>Critical Thinking Across Disciplines</a:t>
            </a:r>
            <a:endPar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p:txBody>
      </p:sp>
      <p:sp>
        <p:nvSpPr>
          <p:cNvPr id="360456" name="Rectangle 7"/>
          <p:cNvSpPr>
            <a:spLocks noChangeArrowheads="1"/>
          </p:cNvSpPr>
          <p:nvPr/>
        </p:nvSpPr>
        <p:spPr bwMode="auto">
          <a:xfrm>
            <a:off x="5715000" y="4267200"/>
            <a:ext cx="2057400" cy="1066800"/>
          </a:xfrm>
          <a:prstGeom prst="rect">
            <a:avLst/>
          </a:prstGeom>
          <a:solidFill>
            <a:srgbClr val="99CCFF"/>
          </a:solidFill>
          <a:ln w="9525">
            <a:solidFill>
              <a:srgbClr val="333333"/>
            </a:solidFill>
            <a:miter lim="800000"/>
          </a:ln>
        </p:spPr>
        <p:txBody>
          <a:bodyPr wrap="none" anchor="ctr"/>
          <a:lstStyle/>
          <a:p>
            <a:pPr eaLnBrk="0" hangingPunct="0"/>
            <a:r>
              <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rPr>
              <a:t>Integration of 21</a:t>
            </a:r>
            <a:r>
              <a:rPr lang="en-US" altLang="zh-CN" sz="1500" b="0" i="0" baseline="30000">
                <a:solidFill>
                  <a:srgbClr val="4D4D4D"/>
                </a:solidFill>
                <a:latin typeface="Times New Roman" panose="02020603050405020304" pitchFamily="18" charset="0"/>
                <a:ea typeface="宋体" panose="02010600030101010101" pitchFamily="2" charset="-122"/>
                <a:cs typeface="Arial" panose="020B0604020202020204" pitchFamily="34" charset="0"/>
              </a:rPr>
              <a:t>st </a:t>
            </a:r>
            <a:endParaRPr lang="en-US" altLang="zh-CN" sz="1500" b="0" i="0" baseline="30000">
              <a:solidFill>
                <a:srgbClr val="4D4D4D"/>
              </a:solidFill>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rPr>
              <a:t>Century Skills into</a:t>
            </a:r>
            <a:endPar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rPr>
              <a:t>Subject Matter </a:t>
            </a:r>
            <a:endPar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rPr>
              <a:t>Mastery</a:t>
            </a:r>
            <a:endPar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p:txBody>
      </p:sp>
      <p:sp>
        <p:nvSpPr>
          <p:cNvPr id="360457" name="Rectangle 8"/>
          <p:cNvSpPr>
            <a:spLocks noChangeArrowheads="1"/>
          </p:cNvSpPr>
          <p:nvPr/>
        </p:nvSpPr>
        <p:spPr bwMode="auto">
          <a:xfrm>
            <a:off x="3352800" y="3048000"/>
            <a:ext cx="1981200" cy="1066800"/>
          </a:xfrm>
          <a:prstGeom prst="rect">
            <a:avLst/>
          </a:prstGeom>
          <a:solidFill>
            <a:srgbClr val="99CCFF"/>
          </a:solidFill>
          <a:ln w="9525">
            <a:solidFill>
              <a:srgbClr val="333333"/>
            </a:solidFill>
            <a:miter lim="800000"/>
          </a:ln>
        </p:spPr>
        <p:txBody>
          <a:bodyPr wrap="none" anchor="ctr"/>
          <a:lstStyle/>
          <a:p>
            <a:pPr eaLnBrk="0" hangingPunct="0"/>
            <a:r>
              <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rPr>
              <a:t>Mastery of</a:t>
            </a:r>
            <a:endPar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rPr>
              <a:t>One Field</a:t>
            </a:r>
            <a:endPar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p:txBody>
      </p:sp>
      <p:sp>
        <p:nvSpPr>
          <p:cNvPr id="360458" name="Rectangle 9"/>
          <p:cNvSpPr>
            <a:spLocks noChangeArrowheads="1"/>
          </p:cNvSpPr>
          <p:nvPr/>
        </p:nvSpPr>
        <p:spPr bwMode="auto">
          <a:xfrm>
            <a:off x="3352800" y="4267200"/>
            <a:ext cx="1981200" cy="1066800"/>
          </a:xfrm>
          <a:prstGeom prst="rect">
            <a:avLst/>
          </a:prstGeom>
          <a:solidFill>
            <a:srgbClr val="99CCFF"/>
          </a:solidFill>
          <a:ln w="9525">
            <a:solidFill>
              <a:srgbClr val="333333"/>
            </a:solidFill>
            <a:miter lim="800000"/>
          </a:ln>
        </p:spPr>
        <p:txBody>
          <a:bodyPr wrap="none" anchor="ctr"/>
          <a:lstStyle/>
          <a:p>
            <a:pPr eaLnBrk="0" hangingPunct="0"/>
            <a:r>
              <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rPr>
              <a:t>Subject</a:t>
            </a:r>
            <a:endPar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rPr>
              <a:t>Matter</a:t>
            </a:r>
            <a:endPar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rPr>
              <a:t>Mastery</a:t>
            </a:r>
            <a:endPar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p:txBody>
      </p:sp>
      <p:sp>
        <p:nvSpPr>
          <p:cNvPr id="360459" name="Text Box 10"/>
          <p:cNvSpPr txBox="1">
            <a:spLocks noChangeArrowheads="1"/>
          </p:cNvSpPr>
          <p:nvPr/>
        </p:nvSpPr>
        <p:spPr bwMode="auto">
          <a:xfrm>
            <a:off x="1201738" y="2063750"/>
            <a:ext cx="1191352" cy="646331"/>
          </a:xfrm>
          <a:prstGeom prst="rect">
            <a:avLst/>
          </a:prstGeom>
          <a:noFill/>
          <a:ln w="9525">
            <a:noFill/>
            <a:miter lim="800000"/>
          </a:ln>
        </p:spPr>
        <p:txBody>
          <a:bodyPr wrap="none">
            <a:spAutoFit/>
          </a:bodyPr>
          <a:lstStyle/>
          <a:p>
            <a:pPr eaLnBrk="0" hangingPunct="0"/>
            <a:r>
              <a:rPr lang="en-US" altLang="zh-CN" sz="1800" i="0" dirty="0">
                <a:latin typeface="Times New Roman" panose="02020603050405020304" pitchFamily="18" charset="0"/>
                <a:ea typeface="宋体" panose="02010600030101010101" pitchFamily="2" charset="-122"/>
                <a:cs typeface="Arial" panose="020B0604020202020204" pitchFamily="34" charset="0"/>
              </a:rPr>
              <a:t>Number of</a:t>
            </a:r>
            <a:endParaRPr lang="en-US" altLang="zh-CN" sz="1800" i="0" dirty="0">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800" i="0" dirty="0">
                <a:latin typeface="Times New Roman" panose="02020603050405020304" pitchFamily="18" charset="0"/>
                <a:ea typeface="宋体" panose="02010600030101010101" pitchFamily="2" charset="-122"/>
                <a:cs typeface="Arial" panose="020B0604020202020204" pitchFamily="34" charset="0"/>
              </a:rPr>
              <a:t>Jobs:</a:t>
            </a:r>
            <a:endParaRPr lang="en-US" altLang="zh-CN" sz="1800" i="0" dirty="0">
              <a:latin typeface="Times New Roman" panose="02020603050405020304" pitchFamily="18" charset="0"/>
              <a:ea typeface="宋体" panose="02010600030101010101" pitchFamily="2" charset="-122"/>
              <a:cs typeface="Arial" panose="020B0604020202020204" pitchFamily="34" charset="0"/>
            </a:endParaRPr>
          </a:p>
        </p:txBody>
      </p:sp>
      <p:sp>
        <p:nvSpPr>
          <p:cNvPr id="360460" name="Text Box 11"/>
          <p:cNvSpPr txBox="1">
            <a:spLocks noChangeArrowheads="1"/>
          </p:cNvSpPr>
          <p:nvPr/>
        </p:nvSpPr>
        <p:spPr bwMode="auto">
          <a:xfrm>
            <a:off x="1143000" y="3276600"/>
            <a:ext cx="1828800" cy="641350"/>
          </a:xfrm>
          <a:prstGeom prst="rect">
            <a:avLst/>
          </a:prstGeom>
          <a:noFill/>
          <a:ln w="9525">
            <a:noFill/>
            <a:miter lim="800000"/>
          </a:ln>
        </p:spPr>
        <p:txBody>
          <a:bodyPr>
            <a:spAutoFit/>
          </a:bodyPr>
          <a:lstStyle/>
          <a:p>
            <a:pPr eaLnBrk="0" hangingPunct="0"/>
            <a:r>
              <a:rPr lang="en-US" altLang="zh-CN" sz="1800" i="0" dirty="0">
                <a:latin typeface="Times New Roman" panose="02020603050405020304" pitchFamily="18" charset="0"/>
                <a:ea typeface="宋体" panose="02010600030101010101" pitchFamily="2" charset="-122"/>
                <a:cs typeface="Arial" panose="020B0604020202020204" pitchFamily="34" charset="0"/>
              </a:rPr>
              <a:t>Job</a:t>
            </a:r>
            <a:endParaRPr lang="en-US" altLang="zh-CN" sz="1800" i="0" dirty="0">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800" i="0" dirty="0">
                <a:latin typeface="Times New Roman" panose="02020603050405020304" pitchFamily="18" charset="0"/>
                <a:ea typeface="宋体" panose="02010600030101010101" pitchFamily="2" charset="-122"/>
                <a:cs typeface="Arial" panose="020B0604020202020204" pitchFamily="34" charset="0"/>
              </a:rPr>
              <a:t>Requirement</a:t>
            </a:r>
            <a:r>
              <a:rPr lang="en-US" altLang="zh-CN" sz="1800" b="0" i="0" dirty="0">
                <a:latin typeface="Times New Roman" panose="02020603050405020304" pitchFamily="18" charset="0"/>
                <a:ea typeface="宋体" panose="02010600030101010101" pitchFamily="2" charset="-122"/>
                <a:cs typeface="Arial" panose="020B0604020202020204" pitchFamily="34" charset="0"/>
              </a:rPr>
              <a:t>:</a:t>
            </a:r>
            <a:endParaRPr lang="en-US" altLang="zh-CN" sz="1800" b="0" i="0" dirty="0">
              <a:latin typeface="Times New Roman" panose="02020603050405020304" pitchFamily="18" charset="0"/>
              <a:ea typeface="宋体" panose="02010600030101010101" pitchFamily="2" charset="-122"/>
              <a:cs typeface="Arial" panose="020B0604020202020204" pitchFamily="34" charset="0"/>
            </a:endParaRPr>
          </a:p>
        </p:txBody>
      </p:sp>
      <p:sp>
        <p:nvSpPr>
          <p:cNvPr id="360461" name="Text Box 12"/>
          <p:cNvSpPr txBox="1">
            <a:spLocks noChangeArrowheads="1"/>
          </p:cNvSpPr>
          <p:nvPr/>
        </p:nvSpPr>
        <p:spPr bwMode="auto">
          <a:xfrm>
            <a:off x="1227138" y="4486275"/>
            <a:ext cx="1027782" cy="646331"/>
          </a:xfrm>
          <a:prstGeom prst="rect">
            <a:avLst/>
          </a:prstGeom>
          <a:noFill/>
          <a:ln w="9525">
            <a:noFill/>
            <a:miter lim="800000"/>
          </a:ln>
        </p:spPr>
        <p:txBody>
          <a:bodyPr wrap="none">
            <a:spAutoFit/>
          </a:bodyPr>
          <a:lstStyle/>
          <a:p>
            <a:pPr eaLnBrk="0" hangingPunct="0"/>
            <a:r>
              <a:rPr lang="en-US" altLang="zh-CN" sz="1800" i="0" dirty="0">
                <a:latin typeface="Times New Roman" panose="02020603050405020304" pitchFamily="18" charset="0"/>
                <a:ea typeface="宋体" panose="02010600030101010101" pitchFamily="2" charset="-122"/>
                <a:cs typeface="Arial" panose="020B0604020202020204" pitchFamily="34" charset="0"/>
              </a:rPr>
              <a:t>Teaching</a:t>
            </a:r>
            <a:endParaRPr lang="en-US" altLang="zh-CN" sz="1800" i="0" dirty="0">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800" i="0" dirty="0">
                <a:latin typeface="Times New Roman" panose="02020603050405020304" pitchFamily="18" charset="0"/>
                <a:ea typeface="宋体" panose="02010600030101010101" pitchFamily="2" charset="-122"/>
                <a:cs typeface="Arial" panose="020B0604020202020204" pitchFamily="34" charset="0"/>
              </a:rPr>
              <a:t> Model:</a:t>
            </a:r>
            <a:endParaRPr lang="en-US" altLang="zh-CN" sz="1800" i="0" dirty="0">
              <a:latin typeface="Times New Roman" panose="02020603050405020304" pitchFamily="18" charset="0"/>
              <a:ea typeface="宋体" panose="02010600030101010101" pitchFamily="2" charset="-122"/>
              <a:cs typeface="Arial" panose="020B0604020202020204" pitchFamily="34" charset="0"/>
            </a:endParaRPr>
          </a:p>
        </p:txBody>
      </p:sp>
      <p:sp>
        <p:nvSpPr>
          <p:cNvPr id="360462" name="Rectangle 14"/>
          <p:cNvSpPr>
            <a:spLocks noChangeArrowheads="1"/>
          </p:cNvSpPr>
          <p:nvPr/>
        </p:nvSpPr>
        <p:spPr bwMode="auto">
          <a:xfrm>
            <a:off x="3352800" y="5486400"/>
            <a:ext cx="1981200" cy="1143000"/>
          </a:xfrm>
          <a:prstGeom prst="rect">
            <a:avLst/>
          </a:prstGeom>
          <a:solidFill>
            <a:srgbClr val="99CCFF"/>
          </a:solidFill>
          <a:ln w="9525">
            <a:solidFill>
              <a:srgbClr val="333333"/>
            </a:solidFill>
            <a:miter lim="800000"/>
          </a:ln>
        </p:spPr>
        <p:txBody>
          <a:bodyPr wrap="none" anchor="ctr"/>
          <a:lstStyle/>
          <a:p>
            <a:pPr eaLnBrk="0" hangingPunct="0"/>
            <a:r>
              <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rPr>
              <a:t>Subject</a:t>
            </a:r>
            <a:endPar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rPr>
              <a:t>Matter</a:t>
            </a:r>
            <a:endPar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rPr>
              <a:t>Mastery</a:t>
            </a:r>
            <a:endParaRPr lang="en-US" altLang="zh-CN" sz="18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p:txBody>
      </p:sp>
      <p:sp>
        <p:nvSpPr>
          <p:cNvPr id="360463" name="Rectangle 15"/>
          <p:cNvSpPr>
            <a:spLocks noChangeArrowheads="1"/>
          </p:cNvSpPr>
          <p:nvPr/>
        </p:nvSpPr>
        <p:spPr bwMode="auto">
          <a:xfrm>
            <a:off x="5715000" y="5486400"/>
            <a:ext cx="2057400" cy="1143000"/>
          </a:xfrm>
          <a:prstGeom prst="rect">
            <a:avLst/>
          </a:prstGeom>
          <a:solidFill>
            <a:srgbClr val="99CCFF"/>
          </a:solidFill>
          <a:ln w="9525">
            <a:solidFill>
              <a:srgbClr val="333333"/>
            </a:solidFill>
            <a:miter lim="800000"/>
          </a:ln>
        </p:spPr>
        <p:txBody>
          <a:bodyPr wrap="none" anchor="ctr"/>
          <a:lstStyle/>
          <a:p>
            <a:pPr eaLnBrk="0" hangingPunct="0"/>
            <a:r>
              <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rPr>
              <a:t>Integration of 21</a:t>
            </a:r>
            <a:r>
              <a:rPr lang="en-US" altLang="zh-CN" sz="1500" b="0" i="0" baseline="30000">
                <a:solidFill>
                  <a:srgbClr val="4D4D4D"/>
                </a:solidFill>
                <a:latin typeface="Times New Roman" panose="02020603050405020304" pitchFamily="18" charset="0"/>
                <a:ea typeface="宋体" panose="02010600030101010101" pitchFamily="2" charset="-122"/>
                <a:cs typeface="Arial" panose="020B0604020202020204" pitchFamily="34" charset="0"/>
              </a:rPr>
              <a:t>st</a:t>
            </a:r>
            <a:endPar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rPr>
              <a:t>Century Skills into</a:t>
            </a:r>
            <a:endPar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rPr>
              <a:t>Subject Matter</a:t>
            </a:r>
            <a:endPar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rPr>
              <a:t>Mastery</a:t>
            </a:r>
            <a:endParaRPr lang="en-US" altLang="zh-CN" sz="1500" b="0" i="0">
              <a:solidFill>
                <a:srgbClr val="4D4D4D"/>
              </a:solidFill>
              <a:latin typeface="Times New Roman" panose="02020603050405020304" pitchFamily="18" charset="0"/>
              <a:ea typeface="宋体" panose="02010600030101010101" pitchFamily="2" charset="-122"/>
              <a:cs typeface="Arial" panose="020B0604020202020204" pitchFamily="34" charset="0"/>
            </a:endParaRPr>
          </a:p>
        </p:txBody>
      </p:sp>
      <p:sp>
        <p:nvSpPr>
          <p:cNvPr id="360464" name="Text Box 16"/>
          <p:cNvSpPr txBox="1">
            <a:spLocks noChangeArrowheads="1"/>
          </p:cNvSpPr>
          <p:nvPr/>
        </p:nvSpPr>
        <p:spPr bwMode="auto">
          <a:xfrm>
            <a:off x="1143000" y="5721350"/>
            <a:ext cx="1614488" cy="641350"/>
          </a:xfrm>
          <a:prstGeom prst="rect">
            <a:avLst/>
          </a:prstGeom>
          <a:noFill/>
          <a:ln w="9525">
            <a:noFill/>
            <a:miter lim="800000"/>
          </a:ln>
        </p:spPr>
        <p:txBody>
          <a:bodyPr>
            <a:spAutoFit/>
          </a:bodyPr>
          <a:lstStyle/>
          <a:p>
            <a:pPr eaLnBrk="0" hangingPunct="0"/>
            <a:r>
              <a:rPr lang="en-US" altLang="zh-CN" sz="1800" i="0" dirty="0">
                <a:latin typeface="Times New Roman" panose="02020603050405020304" pitchFamily="18" charset="0"/>
                <a:ea typeface="宋体" panose="02010600030101010101" pitchFamily="2" charset="-122"/>
                <a:cs typeface="Arial" panose="020B0604020202020204" pitchFamily="34" charset="0"/>
              </a:rPr>
              <a:t>Assessment</a:t>
            </a:r>
            <a:endParaRPr lang="en-US" altLang="zh-CN" sz="1800" i="0" dirty="0">
              <a:latin typeface="Times New Roman" panose="02020603050405020304" pitchFamily="18" charset="0"/>
              <a:ea typeface="宋体" panose="02010600030101010101" pitchFamily="2" charset="-122"/>
              <a:cs typeface="Arial" panose="020B0604020202020204" pitchFamily="34" charset="0"/>
            </a:endParaRPr>
          </a:p>
          <a:p>
            <a:pPr eaLnBrk="0" hangingPunct="0"/>
            <a:r>
              <a:rPr lang="en-US" altLang="zh-CN" sz="1800" i="0" dirty="0">
                <a:latin typeface="Times New Roman" panose="02020603050405020304" pitchFamily="18" charset="0"/>
                <a:ea typeface="宋体" panose="02010600030101010101" pitchFamily="2" charset="-122"/>
                <a:cs typeface="Arial" panose="020B0604020202020204" pitchFamily="34" charset="0"/>
              </a:rPr>
              <a:t> Model:</a:t>
            </a:r>
            <a:endParaRPr lang="en-US" altLang="zh-CN" sz="1800" i="0" dirty="0">
              <a:latin typeface="Times New Roman" panose="02020603050405020304" pitchFamily="18" charset="0"/>
              <a:ea typeface="宋体" panose="02010600030101010101" pitchFamily="2" charset="-122"/>
              <a:cs typeface="Arial" panose="020B0604020202020204" pitchFamily="34" charset="0"/>
            </a:endParaRPr>
          </a:p>
        </p:txBody>
      </p:sp>
      <p:sp>
        <p:nvSpPr>
          <p:cNvPr id="9233" name="Slide Number Placeholder 21"/>
          <p:cNvSpPr txBox="1">
            <a:spLocks noGrp="1"/>
          </p:cNvSpPr>
          <p:nvPr/>
        </p:nvSpPr>
        <p:spPr bwMode="auto">
          <a:xfrm>
            <a:off x="6553200" y="6224588"/>
            <a:ext cx="2420938" cy="457200"/>
          </a:xfrm>
          <a:prstGeom prst="rect">
            <a:avLst/>
          </a:prstGeom>
          <a:noFill/>
          <a:ln>
            <a:miter lim="800000"/>
          </a:ln>
        </p:spPr>
        <p:txBody>
          <a:bodyPr wrap="none" lIns="92075" tIns="46038" rIns="92075" bIns="46038" anchor="ctr"/>
          <a:lstStyle/>
          <a:p>
            <a:pPr algn="r" eaLnBrk="0" hangingPunct="0"/>
            <a:r>
              <a:rPr lang="en-US" altLang="zh-CN" sz="1400" b="0" i="0">
                <a:latin typeface="Times New Roman" panose="02020603050405020304" pitchFamily="18" charset="0"/>
                <a:ea typeface="宋体" panose="02010600030101010101" pitchFamily="2" charset="-122"/>
                <a:cs typeface="Arial" panose="020B0604020202020204" pitchFamily="34" charset="0"/>
              </a:rPr>
              <a:t>5</a:t>
            </a:r>
            <a:endParaRPr lang="en-US" altLang="zh-CN" sz="1400" b="0" i="0">
              <a:latin typeface="Times New Roman" panose="02020603050405020304" pitchFamily="18" charset="0"/>
              <a:ea typeface="宋体" panose="0201060003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a:t>“</a:t>
            </a:r>
            <a:r>
              <a:rPr lang="zh-CN" altLang="zh-CN" sz="3600" b="1" dirty="0"/>
              <a:t>教学建议</a:t>
            </a:r>
            <a:r>
              <a:rPr lang="en-US" altLang="zh-CN" sz="3600" b="1" dirty="0"/>
              <a:t>”</a:t>
            </a:r>
            <a:endParaRPr lang="zh-CN" altLang="en-US" sz="3600" dirty="0"/>
          </a:p>
        </p:txBody>
      </p:sp>
      <p:sp>
        <p:nvSpPr>
          <p:cNvPr id="3" name="内容占位符 2"/>
          <p:cNvSpPr>
            <a:spLocks noGrp="1"/>
          </p:cNvSpPr>
          <p:nvPr>
            <p:ph idx="1"/>
          </p:nvPr>
        </p:nvSpPr>
        <p:spPr/>
        <p:txBody>
          <a:bodyPr>
            <a:normAutofit fontScale="92500" lnSpcReduction="10000"/>
          </a:bodyPr>
          <a:lstStyle/>
          <a:p>
            <a:r>
              <a:rPr lang="en-US" altLang="zh-CN" b="1" dirty="0" smtClean="0"/>
              <a:t>      </a:t>
            </a:r>
            <a:r>
              <a:rPr lang="zh-CN" altLang="zh-CN" b="1" dirty="0" smtClean="0"/>
              <a:t>在</a:t>
            </a:r>
            <a:r>
              <a:rPr lang="zh-CN" altLang="zh-CN" b="1" dirty="0"/>
              <a:t>数学教学中，教师要全面落实</a:t>
            </a:r>
            <a:r>
              <a:rPr lang="en-US" altLang="zh-CN" b="1" dirty="0"/>
              <a:t>“</a:t>
            </a:r>
            <a:r>
              <a:rPr lang="zh-CN" altLang="zh-CN" b="1" dirty="0"/>
              <a:t>立德树人</a:t>
            </a:r>
            <a:r>
              <a:rPr lang="en-US" altLang="zh-CN" b="1" dirty="0"/>
              <a:t>”</a:t>
            </a:r>
            <a:r>
              <a:rPr lang="zh-CN" altLang="zh-CN" b="1" dirty="0"/>
              <a:t>要求，深入挖掘数学学科的育人价值，树立以发展学生数学核心素养为导向的教学意识。教师在教学实践中要结合情境不断探索和创新教学方式，以有效提升学生的数学基本能力，实现普通高中数学课程目标。</a:t>
            </a:r>
            <a:endParaRPr lang="zh-CN" altLang="zh-CN" b="1" dirty="0"/>
          </a:p>
          <a:p>
            <a:r>
              <a:rPr lang="en-US" altLang="zh-CN" b="1" dirty="0"/>
              <a:t>1.</a:t>
            </a:r>
            <a:r>
              <a:rPr lang="zh-CN" altLang="zh-CN" b="1" dirty="0"/>
              <a:t>以学生发展为本，使</a:t>
            </a:r>
            <a:r>
              <a:rPr lang="en-US" altLang="zh-CN" b="1" dirty="0"/>
              <a:t>“</a:t>
            </a:r>
            <a:r>
              <a:rPr lang="zh-CN" altLang="zh-CN" b="1" dirty="0"/>
              <a:t>人人都能获得良好的数学教育不同的人在数学上得到不同的发展</a:t>
            </a:r>
            <a:r>
              <a:rPr lang="en-US" altLang="zh-CN" b="1" dirty="0"/>
              <a:t>”</a:t>
            </a:r>
            <a:r>
              <a:rPr lang="zh-CN" altLang="zh-CN" b="1" dirty="0"/>
              <a:t>，充分发挥数学在培养学生的科学精神、思维品质的重要作用。</a:t>
            </a:r>
            <a:endParaRPr lang="zh-CN" altLang="zh-CN" b="1" dirty="0"/>
          </a:p>
          <a:p>
            <a:endParaRPr lang="zh-CN" altLang="en-US"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a:t>
            </a:r>
            <a:r>
              <a:rPr lang="zh-CN" altLang="zh-CN" b="1" dirty="0" smtClean="0"/>
              <a:t>教学建议</a:t>
            </a:r>
            <a:r>
              <a:rPr lang="en-US" altLang="zh-CN" b="1" dirty="0" smtClean="0"/>
              <a:t>”</a:t>
            </a:r>
            <a:endParaRPr lang="zh-CN" altLang="en-US" dirty="0"/>
          </a:p>
        </p:txBody>
      </p:sp>
      <p:sp>
        <p:nvSpPr>
          <p:cNvPr id="3" name="内容占位符 2"/>
          <p:cNvSpPr>
            <a:spLocks noGrp="1"/>
          </p:cNvSpPr>
          <p:nvPr>
            <p:ph idx="1"/>
          </p:nvPr>
        </p:nvSpPr>
        <p:spPr>
          <a:xfrm>
            <a:off x="457200" y="1340768"/>
            <a:ext cx="8229600" cy="4785395"/>
          </a:xfrm>
        </p:spPr>
        <p:txBody>
          <a:bodyPr>
            <a:normAutofit fontScale="77500" lnSpcReduction="20000"/>
          </a:bodyPr>
          <a:lstStyle/>
          <a:p>
            <a:r>
              <a:rPr lang="en-US" altLang="zh-CN" b="1" dirty="0"/>
              <a:t>2.</a:t>
            </a:r>
            <a:r>
              <a:rPr lang="zh-CN" altLang="zh-CN" b="1" dirty="0"/>
              <a:t>帮助学生理解和掌握数学的基础知识和基本技能，体会数学内容中所蕴含的基本思想和文化价值，积累学习数学和解决实际问题的基本经验，提升数学基本能力，特别是抽象能力、推理能力、建模能力、运算能力、直观想象能力、数据分析能力。</a:t>
            </a:r>
            <a:endParaRPr lang="zh-CN" altLang="zh-CN" b="1" dirty="0"/>
          </a:p>
          <a:p>
            <a:r>
              <a:rPr lang="en-US" altLang="zh-CN" b="1" dirty="0"/>
              <a:t>3.</a:t>
            </a:r>
            <a:r>
              <a:rPr lang="zh-CN" altLang="zh-CN" b="1" dirty="0"/>
              <a:t>要注重整体把握数学课程，深入理解内容结构，突出内容主线，处理好课程内容与数学基本能力之间的关系，促进数学素养的达成。</a:t>
            </a:r>
            <a:endParaRPr lang="zh-CN" altLang="zh-CN" b="1" dirty="0"/>
          </a:p>
          <a:p>
            <a:r>
              <a:rPr lang="en-US" altLang="zh-CN" b="1" dirty="0"/>
              <a:t>4.</a:t>
            </a:r>
            <a:r>
              <a:rPr lang="zh-CN" altLang="zh-CN" b="1" dirty="0"/>
              <a:t>坚持并加强问题导向，重视创设合适的教学情境，特别是实际情境，发展学生的创新意识和应用能力。</a:t>
            </a:r>
            <a:endParaRPr lang="zh-CN" altLang="zh-CN" b="1" dirty="0"/>
          </a:p>
          <a:p>
            <a:r>
              <a:rPr lang="en-US" altLang="zh-CN" b="1" dirty="0"/>
              <a:t>5.</a:t>
            </a:r>
            <a:r>
              <a:rPr lang="zh-CN" altLang="zh-CN" b="1" dirty="0"/>
              <a:t>把教学活动的重心放在促进学生学会学习数学上，要加强</a:t>
            </a:r>
            <a:r>
              <a:rPr lang="en-US" altLang="zh-CN" b="1" dirty="0"/>
              <a:t>“</a:t>
            </a:r>
            <a:r>
              <a:rPr lang="zh-CN" altLang="zh-CN" b="1" dirty="0"/>
              <a:t>学法</a:t>
            </a:r>
            <a:r>
              <a:rPr lang="en-US" altLang="zh-CN" b="1" dirty="0"/>
              <a:t>”</a:t>
            </a:r>
            <a:r>
              <a:rPr lang="zh-CN" altLang="zh-CN" b="1" dirty="0"/>
              <a:t>指导，帮助学生养成良好的数学学习习惯；充分运用信息技术手段，积极探索有利于学生学习的多样化教学方式。</a:t>
            </a:r>
            <a:endParaRPr lang="zh-CN" altLang="zh-CN" b="1" dirty="0"/>
          </a:p>
          <a:p>
            <a:endParaRPr lang="zh-CN" altLang="en-US" dirty="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smtClean="0"/>
              <a:t>“</a:t>
            </a:r>
            <a:r>
              <a:rPr lang="zh-CN" altLang="zh-CN" sz="3600" b="1" dirty="0" smtClean="0"/>
              <a:t>考试建议</a:t>
            </a:r>
            <a:r>
              <a:rPr lang="en-US" altLang="zh-CN" sz="3600" b="1" dirty="0" smtClean="0"/>
              <a:t>”</a:t>
            </a:r>
            <a:endParaRPr lang="zh-CN" altLang="en-US" sz="3600" dirty="0"/>
          </a:p>
        </p:txBody>
      </p:sp>
      <p:sp>
        <p:nvSpPr>
          <p:cNvPr id="3" name="内容占位符 2"/>
          <p:cNvSpPr>
            <a:spLocks noGrp="1"/>
          </p:cNvSpPr>
          <p:nvPr>
            <p:ph idx="1"/>
          </p:nvPr>
        </p:nvSpPr>
        <p:spPr/>
        <p:txBody>
          <a:bodyPr>
            <a:normAutofit fontScale="85000" lnSpcReduction="10000"/>
          </a:bodyPr>
          <a:lstStyle/>
          <a:p>
            <a:r>
              <a:rPr lang="en-US" altLang="zh-CN" b="1" dirty="0"/>
              <a:t>1.</a:t>
            </a:r>
            <a:r>
              <a:rPr lang="zh-CN" altLang="zh-CN" b="1" dirty="0"/>
              <a:t>逐渐由“以能力立意命题”的指导思想过渡到“以素养立意命题”。</a:t>
            </a:r>
            <a:endParaRPr lang="zh-CN" altLang="zh-CN" b="1" dirty="0"/>
          </a:p>
          <a:p>
            <a:r>
              <a:rPr lang="en-US" altLang="zh-CN" b="1" dirty="0"/>
              <a:t>2.</a:t>
            </a:r>
            <a:r>
              <a:rPr lang="zh-CN" altLang="zh-CN" b="1" dirty="0"/>
              <a:t>根据文理不分科学生的水平，调整试卷难度。</a:t>
            </a:r>
            <a:endParaRPr lang="zh-CN" altLang="zh-CN" b="1" dirty="0"/>
          </a:p>
          <a:p>
            <a:r>
              <a:rPr lang="en-US" altLang="zh-CN" b="1" dirty="0"/>
              <a:t>3.</a:t>
            </a:r>
            <a:r>
              <a:rPr lang="zh-CN" altLang="zh-CN" b="1" dirty="0"/>
              <a:t>在不增加题量的前提下，考试时间由现在的</a:t>
            </a:r>
            <a:r>
              <a:rPr lang="en-US" altLang="zh-CN" b="1" dirty="0"/>
              <a:t>120</a:t>
            </a:r>
            <a:r>
              <a:rPr lang="zh-CN" altLang="zh-CN" b="1" dirty="0"/>
              <a:t>分钟延长为</a:t>
            </a:r>
            <a:r>
              <a:rPr lang="en-US" altLang="zh-CN" b="1" dirty="0"/>
              <a:t>150</a:t>
            </a:r>
            <a:r>
              <a:rPr lang="zh-CN" altLang="zh-CN" b="1" dirty="0"/>
              <a:t>分钟。</a:t>
            </a:r>
            <a:endParaRPr lang="zh-CN" altLang="zh-CN" b="1" dirty="0"/>
          </a:p>
          <a:p>
            <a:r>
              <a:rPr lang="en-US" altLang="zh-CN" b="1" dirty="0"/>
              <a:t>4.</a:t>
            </a:r>
            <a:r>
              <a:rPr lang="zh-CN" altLang="zh-CN" b="1" dirty="0"/>
              <a:t>适当调整题型，减少选择题、填空题的比例，增加应用、探索、开放题的比例，提高试卷的区分度，满足不同层次和类型的学校的招生要求。</a:t>
            </a:r>
            <a:endParaRPr lang="zh-CN" altLang="zh-CN" b="1" dirty="0"/>
          </a:p>
          <a:p>
            <a:r>
              <a:rPr lang="en-US" altLang="zh-CN" b="1" dirty="0"/>
              <a:t>5.</a:t>
            </a:r>
            <a:r>
              <a:rPr lang="zh-CN" altLang="zh-CN" b="1" dirty="0"/>
              <a:t>注重考查学生的能力，如抽象能力、推理能力、建模能力、运算能力、直观想象能力、数据分析能力。</a:t>
            </a:r>
            <a:endParaRPr lang="zh-CN" altLang="zh-CN" b="1" dirty="0"/>
          </a:p>
          <a:p>
            <a:endParaRPr lang="zh-CN" altLang="en-US" dirty="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a:bodyPr>
          <a:lstStyle/>
          <a:p>
            <a:r>
              <a:rPr lang="en-US" altLang="zh-CN" sz="3600" b="1" dirty="0"/>
              <a:t>“</a:t>
            </a:r>
            <a:r>
              <a:rPr lang="zh-CN" altLang="zh-CN" sz="3600" b="1" dirty="0"/>
              <a:t>关于增加选考内容的教学与考试建议</a:t>
            </a:r>
            <a:r>
              <a:rPr lang="en-US" altLang="zh-CN" sz="3600" b="1" dirty="0"/>
              <a:t>”</a:t>
            </a:r>
            <a:endParaRPr lang="zh-CN" altLang="en-US" sz="3600" dirty="0"/>
          </a:p>
        </p:txBody>
      </p:sp>
      <p:sp>
        <p:nvSpPr>
          <p:cNvPr id="3" name="内容占位符 2"/>
          <p:cNvSpPr>
            <a:spLocks noGrp="1"/>
          </p:cNvSpPr>
          <p:nvPr>
            <p:ph idx="1"/>
          </p:nvPr>
        </p:nvSpPr>
        <p:spPr>
          <a:xfrm>
            <a:off x="251520" y="1196752"/>
            <a:ext cx="8640960" cy="5400600"/>
          </a:xfrm>
        </p:spPr>
        <p:txBody>
          <a:bodyPr>
            <a:normAutofit fontScale="62500" lnSpcReduction="20000"/>
          </a:bodyPr>
          <a:lstStyle/>
          <a:p>
            <a:r>
              <a:rPr lang="en-US" altLang="zh-CN" sz="3800" b="1" dirty="0"/>
              <a:t>1.</a:t>
            </a:r>
            <a:r>
              <a:rPr lang="zh-CN" altLang="zh-CN" sz="3800" b="1" dirty="0"/>
              <a:t>鉴于现在考试内容总体学时为</a:t>
            </a:r>
            <a:r>
              <a:rPr lang="en-US" altLang="zh-CN" sz="3800" b="1" dirty="0"/>
              <a:t>252</a:t>
            </a:r>
            <a:r>
              <a:rPr lang="zh-CN" altLang="zh-CN" sz="3800" b="1" dirty="0"/>
              <a:t>学时，如果按周学时</a:t>
            </a:r>
            <a:r>
              <a:rPr lang="en-US" altLang="zh-CN" sz="3800" b="1" dirty="0"/>
              <a:t>4</a:t>
            </a:r>
            <a:r>
              <a:rPr lang="zh-CN" altLang="zh-CN" sz="3800" b="1" dirty="0"/>
              <a:t>学时，</a:t>
            </a:r>
            <a:r>
              <a:rPr lang="en-US" altLang="zh-CN" sz="3800" b="1" dirty="0"/>
              <a:t>3</a:t>
            </a:r>
            <a:r>
              <a:rPr lang="zh-CN" altLang="zh-CN" sz="3800" b="1" dirty="0"/>
              <a:t>学期半可以完成；如果按周学时</a:t>
            </a:r>
            <a:r>
              <a:rPr lang="en-US" altLang="zh-CN" sz="3800" b="1" dirty="0"/>
              <a:t>5</a:t>
            </a:r>
            <a:r>
              <a:rPr lang="zh-CN" altLang="zh-CN" sz="3800" b="1" dirty="0"/>
              <a:t>学时，不到</a:t>
            </a:r>
            <a:r>
              <a:rPr lang="en-US" altLang="zh-CN" sz="3800" b="1" dirty="0"/>
              <a:t>3</a:t>
            </a:r>
            <a:r>
              <a:rPr lang="zh-CN" altLang="zh-CN" sz="3800" b="1" dirty="0"/>
              <a:t>学期就可以完成。因此，建议对不同志向的学生提供不同的数学选修课程，内容为正在修订的普通高中数学课程标准的选修</a:t>
            </a:r>
            <a:r>
              <a:rPr lang="en-US" altLang="zh-CN" sz="3800" b="1" dirty="0"/>
              <a:t>Ⅱ</a:t>
            </a:r>
            <a:r>
              <a:rPr lang="zh-CN" altLang="zh-CN" sz="3800" b="1" dirty="0"/>
              <a:t>（参见附录</a:t>
            </a:r>
            <a:r>
              <a:rPr lang="en-US" altLang="zh-CN" sz="3800" b="1" dirty="0"/>
              <a:t>3</a:t>
            </a:r>
            <a:r>
              <a:rPr lang="zh-CN" altLang="zh-CN" sz="3800" b="1" dirty="0"/>
              <a:t>）。（对选修</a:t>
            </a:r>
            <a:r>
              <a:rPr lang="en-US" altLang="zh-CN" sz="3800" b="1" dirty="0"/>
              <a:t>Ⅱ</a:t>
            </a:r>
            <a:r>
              <a:rPr lang="zh-CN" altLang="zh-CN" sz="3800" b="1" dirty="0"/>
              <a:t>课程设置的调研情况参见附录</a:t>
            </a:r>
            <a:r>
              <a:rPr lang="en-US" altLang="zh-CN" sz="3800" b="1" dirty="0"/>
              <a:t>4</a:t>
            </a:r>
            <a:r>
              <a:rPr lang="zh-CN" altLang="zh-CN" sz="3800" b="1" dirty="0"/>
              <a:t>）。</a:t>
            </a:r>
            <a:endParaRPr lang="zh-CN" altLang="zh-CN" sz="3800" b="1" dirty="0"/>
          </a:p>
          <a:p>
            <a:r>
              <a:rPr lang="en-US" altLang="zh-CN" sz="3800" b="1" dirty="0"/>
              <a:t>2.</a:t>
            </a:r>
            <a:r>
              <a:rPr lang="zh-CN" altLang="zh-CN" sz="3800" b="1" dirty="0"/>
              <a:t>学生根据自己的特长，自愿选择选修课程，学校组织教学。</a:t>
            </a:r>
            <a:endParaRPr lang="zh-CN" altLang="zh-CN" sz="3800" b="1" dirty="0"/>
          </a:p>
          <a:p>
            <a:r>
              <a:rPr lang="en-US" altLang="zh-CN" sz="3800" b="1" dirty="0"/>
              <a:t>3.</a:t>
            </a:r>
            <a:r>
              <a:rPr lang="zh-CN" altLang="zh-CN" sz="3800" b="1" dirty="0"/>
              <a:t>考试由各省考试机构组织，学生自愿参加考试，平时学习情况与日常考试成绩放入学生档案。</a:t>
            </a:r>
            <a:endParaRPr lang="zh-CN" altLang="zh-CN" sz="3800" b="1" dirty="0"/>
          </a:p>
          <a:p>
            <a:r>
              <a:rPr lang="en-US" altLang="zh-CN" sz="3800" b="1" dirty="0"/>
              <a:t>4.</a:t>
            </a:r>
            <a:r>
              <a:rPr lang="zh-CN" altLang="zh-CN" sz="3800" b="1" dirty="0"/>
              <a:t>具有自主招生资格的院校在招生时，参考学生选修课程的学习和考试情况。</a:t>
            </a:r>
            <a:endParaRPr lang="zh-CN" altLang="zh-CN" sz="3800" b="1" dirty="0"/>
          </a:p>
          <a:p>
            <a:r>
              <a:rPr lang="en-US" altLang="zh-CN" sz="3800" b="1" dirty="0"/>
              <a:t>5.</a:t>
            </a:r>
            <a:r>
              <a:rPr lang="zh-CN" altLang="zh-CN" sz="3800" b="1" dirty="0"/>
              <a:t>普通高中数学课程标准修订组组织编写基于选修课程的教材，供高考综合改革试点省市选用；并针对普通高中数学课程标准选修</a:t>
            </a:r>
            <a:r>
              <a:rPr lang="en-US" altLang="zh-CN" sz="3800" b="1" dirty="0"/>
              <a:t>Ⅱ</a:t>
            </a:r>
            <a:r>
              <a:rPr lang="zh-CN" altLang="zh-CN" sz="3800" b="1" dirty="0"/>
              <a:t>的内容，协助试点省市组织教学、命题和考试。</a:t>
            </a:r>
            <a:endParaRPr lang="zh-CN" altLang="zh-CN" sz="3800" b="1" dirty="0"/>
          </a:p>
          <a:p>
            <a:endParaRPr lang="zh-CN" altLang="en-US" dirty="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smtClean="0"/>
              <a:t>“</a:t>
            </a:r>
            <a:r>
              <a:rPr lang="zh-CN" altLang="zh-CN" sz="3600" b="1" dirty="0" smtClean="0"/>
              <a:t>关于增加选考内容的教学与考试建议</a:t>
            </a:r>
            <a:r>
              <a:rPr lang="en-US" altLang="zh-CN" sz="3600" b="1" dirty="0" smtClean="0"/>
              <a:t>”</a:t>
            </a:r>
            <a:endParaRPr lang="zh-CN" altLang="en-US" sz="3600" dirty="0"/>
          </a:p>
        </p:txBody>
      </p:sp>
      <p:sp>
        <p:nvSpPr>
          <p:cNvPr id="3" name="内容占位符 2"/>
          <p:cNvSpPr>
            <a:spLocks noGrp="1"/>
          </p:cNvSpPr>
          <p:nvPr>
            <p:ph idx="1"/>
          </p:nvPr>
        </p:nvSpPr>
        <p:spPr/>
        <p:txBody>
          <a:bodyPr>
            <a:normAutofit fontScale="92500" lnSpcReduction="20000"/>
          </a:bodyPr>
          <a:lstStyle/>
          <a:p>
            <a:r>
              <a:rPr lang="en-US" altLang="zh-CN" sz="2800" b="1" dirty="0" smtClean="0"/>
              <a:t>     </a:t>
            </a:r>
            <a:r>
              <a:rPr lang="zh-CN" altLang="zh-CN" sz="2800" b="1" dirty="0" smtClean="0"/>
              <a:t>正在</a:t>
            </a:r>
            <a:r>
              <a:rPr lang="zh-CN" altLang="zh-CN" sz="2800" b="1" dirty="0"/>
              <a:t>修订的课程标准选修Ⅱ按照学生志向大体分为</a:t>
            </a:r>
            <a:r>
              <a:rPr lang="en-US" altLang="zh-CN" sz="2800" b="1" dirty="0"/>
              <a:t>A</a:t>
            </a:r>
            <a:r>
              <a:rPr lang="zh-CN" altLang="zh-CN" sz="2800" b="1" dirty="0"/>
              <a:t>、</a:t>
            </a:r>
            <a:r>
              <a:rPr lang="en-US" altLang="zh-CN" sz="2800" b="1" dirty="0"/>
              <a:t>B</a:t>
            </a:r>
            <a:r>
              <a:rPr lang="zh-CN" altLang="zh-CN" sz="2800" b="1" dirty="0"/>
              <a:t>、</a:t>
            </a:r>
            <a:r>
              <a:rPr lang="en-US" altLang="zh-CN" sz="2800" b="1" dirty="0"/>
              <a:t>C</a:t>
            </a:r>
            <a:r>
              <a:rPr lang="zh-CN" altLang="zh-CN" sz="2800" b="1" dirty="0"/>
              <a:t>、</a:t>
            </a:r>
            <a:r>
              <a:rPr lang="en-US" altLang="zh-CN" sz="2800" b="1" dirty="0"/>
              <a:t>D</a:t>
            </a:r>
            <a:r>
              <a:rPr lang="zh-CN" altLang="zh-CN" sz="2800" b="1" dirty="0"/>
              <a:t>、</a:t>
            </a:r>
            <a:r>
              <a:rPr lang="en-US" altLang="zh-CN" sz="2800" b="1" dirty="0"/>
              <a:t>E</a:t>
            </a:r>
            <a:r>
              <a:rPr lang="zh-CN" altLang="zh-CN" sz="2800" b="1" dirty="0"/>
              <a:t>五类：</a:t>
            </a:r>
            <a:endParaRPr lang="zh-CN" altLang="zh-CN" sz="2800" b="1" dirty="0"/>
          </a:p>
          <a:p>
            <a:r>
              <a:rPr lang="en-US" altLang="zh-CN" sz="2800" b="1" dirty="0"/>
              <a:t>A</a:t>
            </a:r>
            <a:r>
              <a:rPr lang="zh-CN" altLang="zh-CN" sz="2800" b="1" dirty="0"/>
              <a:t>课程是部分理工类学生（数学、物理、计算机、精密仪器等）可以选择的课程；</a:t>
            </a:r>
            <a:endParaRPr lang="zh-CN" altLang="zh-CN" sz="2800" b="1" dirty="0"/>
          </a:p>
          <a:p>
            <a:r>
              <a:rPr lang="en-US" altLang="zh-CN" sz="2800" b="1" dirty="0"/>
              <a:t>B</a:t>
            </a:r>
            <a:r>
              <a:rPr lang="zh-CN" altLang="zh-CN" sz="2800" b="1" dirty="0"/>
              <a:t>课程是部分理工类学生（化学、生物、机械等）和经济、社会（数理经济等）可以选择的课程；</a:t>
            </a:r>
            <a:endParaRPr lang="zh-CN" altLang="zh-CN" sz="2800" b="1" dirty="0"/>
          </a:p>
          <a:p>
            <a:r>
              <a:rPr lang="en-US" altLang="zh-CN" sz="2800" b="1" dirty="0"/>
              <a:t>C</a:t>
            </a:r>
            <a:r>
              <a:rPr lang="zh-CN" altLang="zh-CN" sz="2800" b="1" dirty="0"/>
              <a:t>课程是人文类学生（历史、语言等）可以选择的课程；</a:t>
            </a:r>
            <a:endParaRPr lang="zh-CN" altLang="zh-CN" sz="2800" b="1" dirty="0"/>
          </a:p>
          <a:p>
            <a:r>
              <a:rPr lang="en-US" altLang="zh-CN" sz="2800" b="1" dirty="0"/>
              <a:t>D</a:t>
            </a:r>
            <a:r>
              <a:rPr lang="zh-CN" altLang="zh-CN" sz="2800" b="1" dirty="0"/>
              <a:t>课程是体育、音乐、美术（艺术）类学生（等）可以选择的课程；</a:t>
            </a:r>
            <a:endParaRPr lang="zh-CN" altLang="zh-CN" sz="2800" b="1" dirty="0"/>
          </a:p>
          <a:p>
            <a:r>
              <a:rPr lang="en-US" altLang="zh-CN" sz="2800" b="1" dirty="0"/>
              <a:t>E</a:t>
            </a:r>
            <a:r>
              <a:rPr lang="zh-CN" altLang="zh-CN" sz="2800" b="1" dirty="0"/>
              <a:t>课程（拓展课程）是学校自主开设，供学生自主选择的课程。</a:t>
            </a:r>
            <a:endParaRPr lang="zh-CN" altLang="zh-CN" sz="2800" b="1" dirty="0"/>
          </a:p>
          <a:p>
            <a:endParaRPr lang="zh-CN" altLang="en-US" dirty="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lgn="ctr"/>
            <a:r>
              <a:rPr lang="zh-CN" altLang="en-US" sz="3600" b="1" dirty="0" smtClean="0"/>
              <a:t>高考与大学招生趋势</a:t>
            </a:r>
            <a:endParaRPr lang="zh-CN" altLang="en-US" sz="3600" b="1"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endParaRPr lang="zh-CN" altLang="en-US" dirty="0"/>
          </a:p>
        </p:txBody>
      </p:sp>
      <p:sp>
        <p:nvSpPr>
          <p:cNvPr id="3" name="内容占位符 2"/>
          <p:cNvSpPr>
            <a:spLocks noGrp="1"/>
          </p:cNvSpPr>
          <p:nvPr>
            <p:ph idx="1"/>
          </p:nvPr>
        </p:nvSpPr>
        <p:spPr>
          <a:xfrm>
            <a:off x="457200" y="1412776"/>
            <a:ext cx="8229600" cy="4713387"/>
          </a:xfrm>
        </p:spPr>
        <p:txBody>
          <a:bodyPr/>
          <a:lstStyle/>
          <a:p>
            <a:r>
              <a:rPr lang="zh-CN" altLang="en-US" b="1" dirty="0" smtClean="0"/>
              <a:t>知识</a:t>
            </a:r>
            <a:r>
              <a:rPr lang="en-US" altLang="zh-CN" b="1" dirty="0" smtClean="0"/>
              <a:t>——</a:t>
            </a:r>
            <a:r>
              <a:rPr lang="zh-CN" altLang="en-US" b="1" dirty="0" smtClean="0"/>
              <a:t>能力</a:t>
            </a:r>
            <a:r>
              <a:rPr lang="en-US" altLang="zh-CN" b="1" dirty="0" smtClean="0"/>
              <a:t>——</a:t>
            </a:r>
            <a:r>
              <a:rPr lang="zh-CN" altLang="en-US" b="1" dirty="0" smtClean="0"/>
              <a:t>素养</a:t>
            </a:r>
            <a:endParaRPr lang="en-US" altLang="zh-CN" b="1" dirty="0" smtClean="0"/>
          </a:p>
          <a:p>
            <a:endParaRPr lang="en-US" altLang="zh-CN" b="1" dirty="0"/>
          </a:p>
          <a:p>
            <a:r>
              <a:rPr lang="zh-CN" altLang="en-US" b="1" dirty="0" smtClean="0"/>
              <a:t>所有学生</a:t>
            </a:r>
            <a:r>
              <a:rPr lang="en-US" altLang="zh-CN" b="1" dirty="0" smtClean="0"/>
              <a:t>——</a:t>
            </a:r>
            <a:r>
              <a:rPr lang="zh-CN" altLang="en-US" b="1" dirty="0" smtClean="0"/>
              <a:t>文理不分</a:t>
            </a:r>
            <a:endParaRPr lang="en-US" altLang="zh-CN" b="1" dirty="0" smtClean="0"/>
          </a:p>
          <a:p>
            <a:endParaRPr lang="en-US" altLang="zh-CN" b="1" dirty="0"/>
          </a:p>
          <a:p>
            <a:r>
              <a:rPr lang="zh-CN" altLang="en-US" b="1" dirty="0" smtClean="0"/>
              <a:t>优秀学生提供发挥空间</a:t>
            </a:r>
            <a:endParaRPr lang="en-US" altLang="zh-CN" b="1" dirty="0" smtClean="0"/>
          </a:p>
          <a:p>
            <a:r>
              <a:rPr lang="en-US" altLang="zh-CN" b="1" dirty="0"/>
              <a:t> </a:t>
            </a:r>
            <a:r>
              <a:rPr lang="en-US" altLang="zh-CN" b="1" dirty="0" smtClean="0"/>
              <a:t>              </a:t>
            </a:r>
            <a:r>
              <a:rPr lang="en-US" altLang="zh-CN" sz="2800" b="1" dirty="0" smtClean="0"/>
              <a:t>——</a:t>
            </a:r>
            <a:r>
              <a:rPr lang="zh-CN" altLang="en-US" sz="2800" b="1" dirty="0" smtClean="0"/>
              <a:t>选修</a:t>
            </a:r>
            <a:r>
              <a:rPr lang="en-US" altLang="zh-CN" sz="2800" b="1" dirty="0" smtClean="0"/>
              <a:t>2</a:t>
            </a:r>
            <a:r>
              <a:rPr lang="zh-CN" altLang="en-US" sz="2800" b="1" dirty="0" smtClean="0"/>
              <a:t>与</a:t>
            </a:r>
            <a:r>
              <a:rPr lang="en-US" altLang="zh-CN" sz="2800" b="1" dirty="0" smtClean="0"/>
              <a:t>CAP</a:t>
            </a:r>
            <a:r>
              <a:rPr lang="zh-CN" altLang="en-US" sz="2800" b="1" dirty="0" smtClean="0"/>
              <a:t>课程</a:t>
            </a:r>
            <a:endParaRPr lang="zh-CN" altLang="en-US" sz="2800" b="1" dirty="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endParaRPr lang="zh-CN" altLang="en-US" dirty="0"/>
          </a:p>
        </p:txBody>
      </p:sp>
      <p:sp>
        <p:nvSpPr>
          <p:cNvPr id="3" name="内容占位符 2"/>
          <p:cNvSpPr>
            <a:spLocks noGrp="1"/>
          </p:cNvSpPr>
          <p:nvPr>
            <p:ph idx="1"/>
          </p:nvPr>
        </p:nvSpPr>
        <p:spPr>
          <a:xfrm>
            <a:off x="457200" y="1052736"/>
            <a:ext cx="8229600" cy="5073427"/>
          </a:xfrm>
        </p:spPr>
        <p:txBody>
          <a:bodyPr/>
          <a:lstStyle/>
          <a:p>
            <a:r>
              <a:rPr lang="en-US" altLang="zh-CN" b="1" dirty="0" smtClean="0"/>
              <a:t>     </a:t>
            </a:r>
            <a:r>
              <a:rPr lang="zh-CN" altLang="zh-CN" b="1" dirty="0" smtClean="0"/>
              <a:t>在不增加题量的前提下，考试时间由现在的</a:t>
            </a:r>
            <a:r>
              <a:rPr lang="en-US" altLang="zh-CN" b="1" dirty="0" smtClean="0"/>
              <a:t>120</a:t>
            </a:r>
            <a:r>
              <a:rPr lang="zh-CN" altLang="zh-CN" b="1" dirty="0" smtClean="0"/>
              <a:t>分钟延长为</a:t>
            </a:r>
            <a:r>
              <a:rPr lang="en-US" altLang="zh-CN" b="1" dirty="0" smtClean="0"/>
              <a:t>150</a:t>
            </a:r>
            <a:r>
              <a:rPr lang="zh-CN" altLang="zh-CN" b="1" dirty="0" smtClean="0"/>
              <a:t>分钟。</a:t>
            </a:r>
            <a:endParaRPr lang="zh-CN" altLang="zh-CN" b="1" dirty="0" smtClean="0"/>
          </a:p>
          <a:p>
            <a:r>
              <a:rPr lang="en-US" altLang="zh-CN" b="1" dirty="0"/>
              <a:t> </a:t>
            </a:r>
            <a:r>
              <a:rPr lang="en-US" altLang="zh-CN" b="1" dirty="0" smtClean="0"/>
              <a:t>    </a:t>
            </a:r>
            <a:r>
              <a:rPr lang="zh-CN" altLang="zh-CN" b="1" dirty="0" smtClean="0"/>
              <a:t>适当调整题型，减少选择题、填空题的比例</a:t>
            </a:r>
            <a:r>
              <a:rPr lang="zh-CN" altLang="en-US" b="1" dirty="0" smtClean="0"/>
              <a:t>。</a:t>
            </a:r>
            <a:endParaRPr lang="en-US" altLang="zh-CN" b="1" dirty="0" smtClean="0"/>
          </a:p>
          <a:p>
            <a:r>
              <a:rPr lang="en-US" altLang="zh-CN" b="1" dirty="0"/>
              <a:t> </a:t>
            </a:r>
            <a:r>
              <a:rPr lang="en-US" altLang="zh-CN" b="1" dirty="0" smtClean="0"/>
              <a:t>    </a:t>
            </a:r>
            <a:r>
              <a:rPr lang="zh-CN" altLang="zh-CN" b="1" dirty="0" smtClean="0"/>
              <a:t>增加应用、探索、开放题的比例，提高试卷的区分度，满足不同层次和类型的学校的招生要求。</a:t>
            </a:r>
            <a:endParaRPr lang="en-US" altLang="zh-CN" b="1" dirty="0" smtClean="0"/>
          </a:p>
          <a:p>
            <a:r>
              <a:rPr lang="en-US" altLang="zh-CN" b="1" dirty="0"/>
              <a:t> </a:t>
            </a:r>
            <a:r>
              <a:rPr lang="en-US" altLang="zh-CN" b="1" dirty="0" smtClean="0"/>
              <a:t>    </a:t>
            </a:r>
            <a:r>
              <a:rPr lang="zh-CN" altLang="en-US" b="1" dirty="0" smtClean="0"/>
              <a:t>加大评价投入。</a:t>
            </a:r>
            <a:endParaRPr lang="zh-CN" altLang="zh-CN" b="1" dirty="0" smtClean="0"/>
          </a:p>
          <a:p>
            <a:endParaRPr lang="zh-CN" altLang="en-US" dirty="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490066"/>
          </a:xfrm>
        </p:spPr>
        <p:txBody>
          <a:bodyPr>
            <a:normAutofit fontScale="90000"/>
          </a:bodyPr>
          <a:lstStyle/>
          <a:p>
            <a:endParaRPr lang="zh-CN" altLang="en-US" dirty="0"/>
          </a:p>
        </p:txBody>
      </p:sp>
      <p:sp>
        <p:nvSpPr>
          <p:cNvPr id="3" name="内容占位符 2"/>
          <p:cNvSpPr>
            <a:spLocks noGrp="1"/>
          </p:cNvSpPr>
          <p:nvPr>
            <p:ph idx="1"/>
          </p:nvPr>
        </p:nvSpPr>
        <p:spPr>
          <a:xfrm>
            <a:off x="457200" y="980728"/>
            <a:ext cx="8229600" cy="5145435"/>
          </a:xfrm>
        </p:spPr>
        <p:txBody>
          <a:bodyPr/>
          <a:lstStyle/>
          <a:p>
            <a:r>
              <a:rPr lang="zh-CN" altLang="en-US" b="1" dirty="0" smtClean="0"/>
              <a:t>为优秀学生提供发挥空间</a:t>
            </a:r>
            <a:endParaRPr lang="en-US" altLang="zh-CN" b="1" dirty="0" smtClean="0"/>
          </a:p>
          <a:p>
            <a:r>
              <a:rPr lang="en-US" altLang="zh-CN" b="1" dirty="0" smtClean="0"/>
              <a:t>               </a:t>
            </a:r>
            <a:r>
              <a:rPr lang="en-US" altLang="zh-CN" sz="2800" b="1" dirty="0" smtClean="0"/>
              <a:t>——</a:t>
            </a:r>
            <a:r>
              <a:rPr lang="zh-CN" altLang="en-US" sz="2800" b="1" dirty="0" smtClean="0"/>
              <a:t>选修</a:t>
            </a:r>
            <a:r>
              <a:rPr lang="en-US" altLang="zh-CN" sz="2800" b="1" dirty="0" smtClean="0"/>
              <a:t>2</a:t>
            </a:r>
            <a:r>
              <a:rPr lang="zh-CN" altLang="en-US" sz="2800" b="1" dirty="0" smtClean="0"/>
              <a:t>与</a:t>
            </a:r>
            <a:r>
              <a:rPr lang="en-US" altLang="zh-CN" sz="2800" b="1" dirty="0" smtClean="0"/>
              <a:t>CAP</a:t>
            </a:r>
            <a:r>
              <a:rPr lang="zh-CN" altLang="en-US" sz="2800" b="1" dirty="0" smtClean="0"/>
              <a:t>课程</a:t>
            </a:r>
            <a:endParaRPr lang="zh-CN" altLang="en-US" sz="2800" b="1" dirty="0" smtClean="0"/>
          </a:p>
          <a:p>
            <a:endParaRPr lang="en-US" altLang="zh-CN" dirty="0" smtClean="0"/>
          </a:p>
          <a:p>
            <a:r>
              <a:rPr lang="zh-CN" altLang="en-US" b="1" dirty="0"/>
              <a:t>加大自主招生</a:t>
            </a:r>
            <a:endParaRPr lang="zh-CN" altLang="en-US" b="1" dirty="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en-US" altLang="zh-CN" dirty="0" smtClean="0"/>
          </a:p>
          <a:p>
            <a:r>
              <a:rPr lang="zh-CN" altLang="en-US" sz="8800" b="1" smtClean="0"/>
              <a:t>        谢   谢</a:t>
            </a:r>
            <a:r>
              <a:rPr lang="zh-CN" altLang="en-US" sz="8800" b="1" dirty="0" smtClean="0"/>
              <a:t>！</a:t>
            </a:r>
            <a:endParaRPr lang="zh-CN" altLang="en-US" sz="88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标题 1"/>
          <p:cNvSpPr>
            <a:spLocks noGrp="1" noRot="1" noChangeArrowheads="1"/>
          </p:cNvSpPr>
          <p:nvPr>
            <p:ph type="title"/>
          </p:nvPr>
        </p:nvSpPr>
        <p:spPr/>
        <p:txBody>
          <a:bodyPr/>
          <a:lstStyle/>
          <a:p>
            <a:r>
              <a:rPr lang="zh-CN" altLang="en-US" smtClean="0">
                <a:latin typeface="Arial" panose="020B0604020202020204" pitchFamily="34" charset="0"/>
                <a:ea typeface="华文隶书" pitchFamily="2" charset="-122"/>
              </a:rPr>
              <a:t>个性化学习与人性化学习</a:t>
            </a:r>
            <a:endParaRPr lang="zh-CN" altLang="en-US" smtClean="0">
              <a:latin typeface="Arial" panose="020B0604020202020204" pitchFamily="34" charset="0"/>
              <a:ea typeface="华文隶书" pitchFamily="2" charset="-122"/>
            </a:endParaRPr>
          </a:p>
        </p:txBody>
      </p:sp>
      <p:sp>
        <p:nvSpPr>
          <p:cNvPr id="11266" name="内容占位符 2"/>
          <p:cNvSpPr>
            <a:spLocks noGrp="1" noRot="1" noChangeArrowheads="1"/>
          </p:cNvSpPr>
          <p:nvPr>
            <p:ph idx="1"/>
          </p:nvPr>
        </p:nvSpPr>
        <p:spPr>
          <a:xfrm>
            <a:off x="180975" y="1412875"/>
            <a:ext cx="8653463" cy="5259388"/>
          </a:xfrm>
        </p:spPr>
        <p:txBody>
          <a:bodyPr>
            <a:normAutofit lnSpcReduction="10000"/>
          </a:bodyPr>
          <a:lstStyle/>
          <a:p>
            <a:r>
              <a:rPr lang="en-US" altLang="zh-CN" smtClean="0">
                <a:latin typeface="楷体" panose="02010609060101010101" pitchFamily="49" charset="-122"/>
                <a:ea typeface="宋体" panose="02010600030101010101" pitchFamily="2" charset="-122"/>
              </a:rPr>
              <a:t>personalising learning and person-centered learning</a:t>
            </a:r>
            <a:endParaRPr lang="en-US" altLang="zh-CN" smtClean="0">
              <a:latin typeface="楷体" panose="02010609060101010101" pitchFamily="49" charset="-122"/>
              <a:ea typeface="宋体" panose="02010600030101010101" pitchFamily="2" charset="-122"/>
            </a:endParaRPr>
          </a:p>
          <a:p>
            <a:endParaRPr lang="en-US" altLang="zh-CN" smtClean="0">
              <a:latin typeface="楷体" panose="02010609060101010101" pitchFamily="49" charset="-122"/>
              <a:ea typeface="宋体" panose="02010600030101010101" pitchFamily="2" charset="-122"/>
            </a:endParaRPr>
          </a:p>
          <a:p>
            <a:r>
              <a:rPr lang="en-US" altLang="zh-CN" smtClean="0">
                <a:latin typeface="楷体" panose="02010609060101010101" pitchFamily="49" charset="-122"/>
                <a:ea typeface="宋体" panose="02010600030101010101" pitchFamily="2" charset="-122"/>
              </a:rPr>
              <a:t>“</a:t>
            </a:r>
            <a:r>
              <a:rPr lang="zh-CN" altLang="en-US" smtClean="0">
                <a:latin typeface="Arial" panose="020B0604020202020204" pitchFamily="34" charset="0"/>
                <a:ea typeface="楷体" panose="02010609060101010101" pitchFamily="49" charset="-122"/>
              </a:rPr>
              <a:t>教育变革国际网络</a:t>
            </a:r>
            <a:r>
              <a:rPr lang="en-US" altLang="zh-CN" smtClean="0">
                <a:latin typeface="楷体" panose="02010609060101010101" pitchFamily="49" charset="-122"/>
                <a:ea typeface="宋体" panose="02010600030101010101" pitchFamily="2" charset="-122"/>
              </a:rPr>
              <a:t>”</a:t>
            </a:r>
            <a:r>
              <a:rPr lang="zh-CN" altLang="en-US" smtClean="0">
                <a:latin typeface="Arial" panose="020B0604020202020204" pitchFamily="34" charset="0"/>
                <a:ea typeface="楷体" panose="02010609060101010101" pitchFamily="49" charset="-122"/>
              </a:rPr>
              <a:t>项目【</a:t>
            </a:r>
            <a:r>
              <a:rPr lang="en-US" altLang="zh-CN" smtClean="0">
                <a:latin typeface="楷体" panose="02010609060101010101" pitchFamily="49" charset="-122"/>
                <a:ea typeface="宋体" panose="02010600030101010101" pitchFamily="2" charset="-122"/>
              </a:rPr>
              <a:t>International Networking for Educational Transformation, iNet</a:t>
            </a:r>
            <a:r>
              <a:rPr lang="zh-CN" altLang="en-US" smtClean="0">
                <a:latin typeface="Arial" panose="020B0604020202020204" pitchFamily="34" charset="0"/>
                <a:ea typeface="楷体" panose="02010609060101010101" pitchFamily="49" charset="-122"/>
              </a:rPr>
              <a:t>】</a:t>
            </a:r>
            <a:r>
              <a:rPr lang="en-US" altLang="zh-CN" smtClean="0">
                <a:latin typeface="楷体" panose="02010609060101010101" pitchFamily="49" charset="-122"/>
                <a:ea typeface="宋体" panose="02010600030101010101" pitchFamily="2" charset="-122"/>
              </a:rPr>
              <a:t>, led by </a:t>
            </a:r>
            <a:r>
              <a:rPr lang="en-US" altLang="zh-CN" smtClean="0">
                <a:solidFill>
                  <a:schemeClr val="tx2"/>
                </a:solidFill>
                <a:latin typeface="楷体" panose="02010609060101010101" pitchFamily="49" charset="-122"/>
                <a:ea typeface="宋体" panose="02010600030101010101" pitchFamily="2" charset="-122"/>
              </a:rPr>
              <a:t>David Hargreaves</a:t>
            </a:r>
            <a:r>
              <a:rPr lang="en-US" altLang="zh-CN" smtClean="0">
                <a:latin typeface="楷体" panose="02010609060101010101" pitchFamily="49" charset="-122"/>
                <a:ea typeface="宋体" panose="02010600030101010101" pitchFamily="2" charset="-122"/>
              </a:rPr>
              <a:t> and his colleagues.</a:t>
            </a:r>
            <a:endParaRPr lang="en-US" altLang="zh-CN" smtClean="0">
              <a:latin typeface="楷体" panose="02010609060101010101" pitchFamily="49" charset="-122"/>
              <a:ea typeface="宋体" panose="02010600030101010101" pitchFamily="2" charset="-122"/>
            </a:endParaRPr>
          </a:p>
          <a:p>
            <a:endParaRPr lang="en-US" altLang="zh-CN" smtClean="0">
              <a:latin typeface="楷体" panose="02010609060101010101" pitchFamily="49" charset="-122"/>
              <a:ea typeface="宋体" panose="02010600030101010101" pitchFamily="2" charset="-122"/>
            </a:endParaRPr>
          </a:p>
          <a:p>
            <a:r>
              <a:rPr lang="zh-CN" altLang="en-US" smtClean="0">
                <a:latin typeface="Arial" panose="020B0604020202020204" pitchFamily="34" charset="0"/>
                <a:ea typeface="楷体" panose="02010609060101010101" pitchFamily="49" charset="-122"/>
              </a:rPr>
              <a:t>个性化学习的信念：惟有深刻的儿童中心取向才能保证教育的真正公平与卓越。</a:t>
            </a:r>
            <a:endParaRPr lang="zh-CN" altLang="en-US" smtClean="0">
              <a:latin typeface="Arial" panose="020B0604020202020204" pitchFamily="34" charset="0"/>
              <a:ea typeface="楷体" panose="02010609060101010101"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noRot="1" noChangeArrowheads="1"/>
          </p:cNvSpPr>
          <p:nvPr>
            <p:ph type="title"/>
          </p:nvPr>
        </p:nvSpPr>
        <p:spPr/>
        <p:txBody>
          <a:bodyPr/>
          <a:lstStyle/>
          <a:p>
            <a:r>
              <a:rPr lang="en-US" altLang="zh-CN" smtClean="0">
                <a:latin typeface="华文隶书" pitchFamily="2" charset="-122"/>
                <a:ea typeface="宋体" panose="02010600030101010101" pitchFamily="2" charset="-122"/>
              </a:rPr>
              <a:t>“</a:t>
            </a:r>
            <a:r>
              <a:rPr lang="zh-CN" altLang="en-US" smtClean="0">
                <a:latin typeface="Arial" panose="020B0604020202020204" pitchFamily="34" charset="0"/>
                <a:ea typeface="华文隶书" pitchFamily="2" charset="-122"/>
              </a:rPr>
              <a:t>新学习者</a:t>
            </a:r>
            <a:r>
              <a:rPr lang="en-US" altLang="zh-CN" smtClean="0">
                <a:latin typeface="华文隶书" pitchFamily="2" charset="-122"/>
                <a:ea typeface="宋体" panose="02010600030101010101" pitchFamily="2" charset="-122"/>
              </a:rPr>
              <a:t>”</a:t>
            </a:r>
            <a:endParaRPr lang="en-US" altLang="zh-CN" smtClean="0">
              <a:latin typeface="华文隶书" pitchFamily="2" charset="-122"/>
              <a:ea typeface="宋体" panose="02010600030101010101" pitchFamily="2" charset="-122"/>
            </a:endParaRPr>
          </a:p>
        </p:txBody>
      </p:sp>
      <p:sp>
        <p:nvSpPr>
          <p:cNvPr id="12290" name="内容占位符 2"/>
          <p:cNvSpPr>
            <a:spLocks noGrp="1" noRot="1" noChangeArrowheads="1"/>
          </p:cNvSpPr>
          <p:nvPr>
            <p:ph idx="1"/>
          </p:nvPr>
        </p:nvSpPr>
        <p:spPr>
          <a:xfrm>
            <a:off x="301625" y="1708150"/>
            <a:ext cx="8540750" cy="4391025"/>
          </a:xfrm>
        </p:spPr>
        <p:txBody>
          <a:bodyPr>
            <a:normAutofit lnSpcReduction="10000"/>
          </a:bodyPr>
          <a:lstStyle/>
          <a:p>
            <a:r>
              <a:rPr lang="en-US" altLang="zh-CN" smtClean="0">
                <a:latin typeface="楷体" panose="02010609060101010101" pitchFamily="49" charset="-122"/>
                <a:ea typeface="宋体" panose="02010600030101010101" pitchFamily="2" charset="-122"/>
              </a:rPr>
              <a:t>“</a:t>
            </a:r>
            <a:r>
              <a:rPr lang="zh-CN" altLang="en-US" smtClean="0">
                <a:solidFill>
                  <a:schemeClr val="tx2"/>
                </a:solidFill>
                <a:latin typeface="Arial" panose="020B0604020202020204" pitchFamily="34" charset="0"/>
                <a:ea typeface="楷体" panose="02010609060101010101" pitchFamily="49" charset="-122"/>
              </a:rPr>
              <a:t>善于表达的、自主而合作的学习者，拥有高度元认知控制力和通用学习技能。</a:t>
            </a:r>
            <a:r>
              <a:rPr lang="zh-CN" altLang="en-US" smtClean="0">
                <a:latin typeface="Arial" panose="020B0604020202020204" pitchFamily="34" charset="0"/>
                <a:ea typeface="楷体" panose="02010609060101010101" pitchFamily="49" charset="-122"/>
              </a:rPr>
              <a:t>这些学习能力和技能，要通过具有丰富机会和挑战的教育经验而获得，并得到各种人员、资料和信息通讯技术的支持……学校文化和结构需通过共享的领导而不断重构。</a:t>
            </a:r>
            <a:r>
              <a:rPr lang="en-US" altLang="zh-CN" smtClean="0">
                <a:latin typeface="楷体" panose="02010609060101010101" pitchFamily="49" charset="-122"/>
                <a:ea typeface="宋体" panose="02010600030101010101" pitchFamily="2" charset="-122"/>
              </a:rPr>
              <a:t>”</a:t>
            </a:r>
            <a:r>
              <a:rPr lang="zh-CN" altLang="en-US" smtClean="0">
                <a:latin typeface="Arial" panose="020B0604020202020204" pitchFamily="34" charset="0"/>
                <a:ea typeface="楷体" panose="02010609060101010101" pitchFamily="49" charset="-122"/>
              </a:rPr>
              <a:t>（</a:t>
            </a:r>
            <a:r>
              <a:rPr lang="en-US" altLang="zh-CN" smtClean="0">
                <a:latin typeface="楷体" panose="02010609060101010101" pitchFamily="49" charset="-122"/>
                <a:ea typeface="宋体" panose="02010600030101010101" pitchFamily="2" charset="-122"/>
              </a:rPr>
              <a:t>Sims E., Deep leaning-A new shape for schooling? iNet and Specitalist School Trust, October 2006</a:t>
            </a:r>
            <a:r>
              <a:rPr lang="zh-CN" altLang="en-US" smtClean="0">
                <a:latin typeface="Arial" panose="020B0604020202020204" pitchFamily="34" charset="0"/>
                <a:ea typeface="楷体" panose="02010609060101010101" pitchFamily="49" charset="-122"/>
              </a:rPr>
              <a:t>）</a:t>
            </a:r>
            <a:r>
              <a:rPr lang="en-US" altLang="zh-CN" smtClean="0">
                <a:latin typeface="楷体" panose="02010609060101010101" pitchFamily="49" charset="-122"/>
                <a:ea typeface="宋体" panose="02010600030101010101" pitchFamily="2" charset="-122"/>
              </a:rPr>
              <a:t>.</a:t>
            </a:r>
            <a:endParaRPr lang="en-US" altLang="zh-CN" smtClean="0">
              <a:latin typeface="楷体" panose="02010609060101010101" pitchFamily="49" charset="-122"/>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noRot="1" noChangeArrowheads="1"/>
          </p:cNvSpPr>
          <p:nvPr>
            <p:ph type="title"/>
          </p:nvPr>
        </p:nvSpPr>
        <p:spPr/>
        <p:txBody>
          <a:bodyPr/>
          <a:lstStyle/>
          <a:p>
            <a:r>
              <a:rPr lang="zh-CN" altLang="en-US" smtClean="0">
                <a:latin typeface="Arial" panose="020B0604020202020204" pitchFamily="34" charset="0"/>
                <a:ea typeface="华文隶书" pitchFamily="2" charset="-122"/>
              </a:rPr>
              <a:t>通过个性化学习而经历深度学习</a:t>
            </a:r>
            <a:endParaRPr lang="zh-CN" altLang="en-US" smtClean="0">
              <a:latin typeface="Arial" panose="020B0604020202020204" pitchFamily="34" charset="0"/>
              <a:ea typeface="华文隶书" pitchFamily="2" charset="-122"/>
            </a:endParaRPr>
          </a:p>
        </p:txBody>
      </p:sp>
      <p:sp>
        <p:nvSpPr>
          <p:cNvPr id="13314" name="内容占位符 2"/>
          <p:cNvSpPr>
            <a:spLocks noGrp="1" noRot="1" noChangeArrowheads="1"/>
          </p:cNvSpPr>
          <p:nvPr>
            <p:ph idx="1"/>
          </p:nvPr>
        </p:nvSpPr>
        <p:spPr>
          <a:xfrm>
            <a:off x="301625" y="1720850"/>
            <a:ext cx="8540750" cy="4378325"/>
          </a:xfrm>
        </p:spPr>
        <p:txBody>
          <a:bodyPr/>
          <a:lstStyle/>
          <a:p>
            <a:r>
              <a:rPr lang="zh-CN" altLang="en-US" b="1" dirty="0" smtClean="0">
                <a:latin typeface="Arial" panose="020B0604020202020204" pitchFamily="34" charset="0"/>
                <a:ea typeface="楷体" panose="02010609060101010101" pitchFamily="49" charset="-122"/>
              </a:rPr>
              <a:t>深度学习</a:t>
            </a:r>
            <a:endParaRPr lang="zh-CN" altLang="en-US" b="1" dirty="0" smtClean="0">
              <a:latin typeface="Arial" panose="020B0604020202020204" pitchFamily="34" charset="0"/>
              <a:ea typeface="楷体" panose="02010609060101010101" pitchFamily="49" charset="-122"/>
            </a:endParaRPr>
          </a:p>
          <a:p>
            <a:r>
              <a:rPr lang="zh-CN" altLang="en-US" b="1" dirty="0" smtClean="0">
                <a:latin typeface="Arial" panose="020B0604020202020204" pitchFamily="34" charset="0"/>
                <a:ea typeface="楷体" panose="02010609060101010101" pitchFamily="49" charset="-122"/>
              </a:rPr>
              <a:t>深度支持</a:t>
            </a:r>
            <a:endParaRPr lang="zh-CN" altLang="en-US" b="1" dirty="0" smtClean="0">
              <a:latin typeface="Arial" panose="020B0604020202020204" pitchFamily="34" charset="0"/>
              <a:ea typeface="楷体" panose="02010609060101010101" pitchFamily="49" charset="-122"/>
            </a:endParaRPr>
          </a:p>
          <a:p>
            <a:r>
              <a:rPr lang="zh-CN" altLang="en-US" b="1" dirty="0" smtClean="0">
                <a:latin typeface="Arial" panose="020B0604020202020204" pitchFamily="34" charset="0"/>
                <a:ea typeface="楷体" panose="02010609060101010101" pitchFamily="49" charset="-122"/>
              </a:rPr>
              <a:t>深刻经验</a:t>
            </a:r>
            <a:endParaRPr lang="zh-CN" altLang="en-US" b="1" dirty="0" smtClean="0">
              <a:latin typeface="Arial" panose="020B0604020202020204" pitchFamily="34" charset="0"/>
              <a:ea typeface="楷体" panose="02010609060101010101" pitchFamily="49" charset="-122"/>
            </a:endParaRPr>
          </a:p>
          <a:p>
            <a:r>
              <a:rPr lang="zh-CN" altLang="en-US" b="1" dirty="0" smtClean="0">
                <a:latin typeface="Arial" panose="020B0604020202020204" pitchFamily="34" charset="0"/>
                <a:ea typeface="楷体" panose="02010609060101010101" pitchFamily="49" charset="-122"/>
              </a:rPr>
              <a:t>深度领导</a:t>
            </a:r>
            <a:endParaRPr lang="zh-CN" altLang="en-US" b="1" dirty="0" smtClean="0">
              <a:latin typeface="Arial" panose="020B0604020202020204" pitchFamily="34" charset="0"/>
              <a:ea typeface="楷体" panose="02010609060101010101" pitchFamily="49" charset="-122"/>
            </a:endParaRPr>
          </a:p>
          <a:p>
            <a:r>
              <a:rPr lang="en-US" altLang="zh-CN" dirty="0" smtClean="0">
                <a:latin typeface="楷体" panose="02010609060101010101" pitchFamily="49" charset="-122"/>
                <a:ea typeface="宋体" panose="02010600030101010101" pitchFamily="2" charset="-122"/>
              </a:rPr>
              <a:t>——Jean Gordon et al. Key competences in Europe,p.71.</a:t>
            </a:r>
            <a:endParaRPr lang="en-US" altLang="zh-CN" dirty="0" smtClean="0">
              <a:latin typeface="楷体" panose="02010609060101010101" pitchFamily="49" charset="-122"/>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533400" y="641350"/>
            <a:ext cx="7467600" cy="1311275"/>
          </a:xfrm>
        </p:spPr>
        <p:txBody>
          <a:bodyPr/>
          <a:lstStyle/>
          <a:p>
            <a:pPr eaLnBrk="1" hangingPunct="1"/>
            <a:r>
              <a:rPr lang="zh-CN" altLang="es-ES" sz="5400" b="1" smtClean="0"/>
              <a:t>基本结构</a:t>
            </a:r>
            <a:endParaRPr lang="es-ES" altLang="zh-CN" sz="5400" b="1" smtClean="0"/>
          </a:p>
        </p:txBody>
      </p:sp>
      <p:sp>
        <p:nvSpPr>
          <p:cNvPr id="33795" name="Rectangle 3"/>
          <p:cNvSpPr>
            <a:spLocks noChangeArrowheads="1"/>
          </p:cNvSpPr>
          <p:nvPr/>
        </p:nvSpPr>
        <p:spPr bwMode="auto">
          <a:xfrm>
            <a:off x="3181350" y="2386013"/>
            <a:ext cx="9144000" cy="0"/>
          </a:xfrm>
          <a:prstGeom prst="rect">
            <a:avLst/>
          </a:prstGeom>
          <a:noFill/>
          <a:ln w="9525">
            <a:noFill/>
            <a:miter lim="800000"/>
          </a:ln>
        </p:spPr>
        <p:txBody>
          <a:bodyPr>
            <a:spAutoFit/>
          </a:bodyPr>
          <a:lstStyle/>
          <a:p>
            <a:endParaRPr lang="zh-CN" altLang="en-US"/>
          </a:p>
        </p:txBody>
      </p:sp>
      <p:pic>
        <p:nvPicPr>
          <p:cNvPr id="33796" name="Picture 4"/>
          <p:cNvPicPr>
            <a:picLocks noChangeAspect="1" noChangeArrowheads="1"/>
          </p:cNvPicPr>
          <p:nvPr/>
        </p:nvPicPr>
        <p:blipFill>
          <a:blip r:embed="rId1" cstate="print"/>
          <a:srcRect/>
          <a:stretch>
            <a:fillRect/>
          </a:stretch>
        </p:blipFill>
        <p:spPr bwMode="auto">
          <a:xfrm>
            <a:off x="1295400" y="2057400"/>
            <a:ext cx="5638800" cy="41719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normAutofit/>
          </a:bodyPr>
          <a:lstStyle/>
          <a:p>
            <a:r>
              <a:rPr lang="zh-CN" altLang="en-US" sz="3600" b="1" dirty="0" smtClean="0"/>
              <a:t>目  录</a:t>
            </a:r>
            <a:endParaRPr lang="zh-CN" altLang="en-US" sz="3600" b="1" dirty="0"/>
          </a:p>
        </p:txBody>
      </p:sp>
      <p:sp>
        <p:nvSpPr>
          <p:cNvPr id="3" name="内容占位符 2"/>
          <p:cNvSpPr>
            <a:spLocks noGrp="1"/>
          </p:cNvSpPr>
          <p:nvPr>
            <p:ph idx="1"/>
          </p:nvPr>
        </p:nvSpPr>
        <p:spPr>
          <a:xfrm>
            <a:off x="457200" y="1340768"/>
            <a:ext cx="8229600" cy="4785395"/>
          </a:xfrm>
        </p:spPr>
        <p:txBody>
          <a:bodyPr/>
          <a:lstStyle/>
          <a:p>
            <a:endParaRPr lang="en-US" altLang="zh-CN" b="1" dirty="0" smtClean="0"/>
          </a:p>
          <a:p>
            <a:r>
              <a:rPr lang="zh-CN" altLang="en-US" b="1" dirty="0" smtClean="0"/>
              <a:t>问题</a:t>
            </a:r>
            <a:endParaRPr lang="en-US" altLang="zh-CN" b="1" dirty="0" smtClean="0"/>
          </a:p>
          <a:p>
            <a:r>
              <a:rPr lang="zh-CN" altLang="en-US" b="1" dirty="0" smtClean="0"/>
              <a:t>背景</a:t>
            </a:r>
            <a:endParaRPr lang="en-US" altLang="zh-CN" b="1" dirty="0" smtClean="0"/>
          </a:p>
          <a:p>
            <a:r>
              <a:rPr lang="zh-CN" altLang="en-US" b="1" dirty="0" smtClean="0"/>
              <a:t>高中课标修订思路</a:t>
            </a:r>
            <a:endParaRPr lang="en-US" altLang="zh-CN" b="1" dirty="0" smtClean="0"/>
          </a:p>
          <a:p>
            <a:r>
              <a:rPr lang="zh-CN" altLang="en-US" b="1" dirty="0" smtClean="0"/>
              <a:t>核心素养</a:t>
            </a:r>
            <a:r>
              <a:rPr lang="en-US" altLang="zh-CN" b="1" dirty="0" smtClean="0"/>
              <a:t>——</a:t>
            </a:r>
            <a:r>
              <a:rPr lang="zh-CN" altLang="en-US" b="1" dirty="0" smtClean="0"/>
              <a:t>学科核心素养</a:t>
            </a:r>
            <a:endParaRPr lang="en-US" altLang="zh-CN" b="1" dirty="0" smtClean="0"/>
          </a:p>
          <a:p>
            <a:r>
              <a:rPr lang="zh-CN" altLang="en-US" b="1" smtClean="0"/>
              <a:t>基于学科核心素养的教学</a:t>
            </a:r>
            <a:endParaRPr lang="en-US" altLang="zh-CN" b="1" dirty="0" smtClean="0"/>
          </a:p>
          <a:p>
            <a:r>
              <a:rPr lang="zh-CN" altLang="en-US" b="1" dirty="0" smtClean="0"/>
              <a:t>课标修订与高考改革趋势</a:t>
            </a:r>
            <a:endParaRPr lang="zh-CN" alt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228600" y="12700"/>
            <a:ext cx="7467600" cy="1739900"/>
          </a:xfrm>
        </p:spPr>
        <p:txBody>
          <a:bodyPr/>
          <a:lstStyle/>
          <a:p>
            <a:pPr eaLnBrk="1" hangingPunct="1"/>
            <a:r>
              <a:rPr lang="es-ES" altLang="zh-CN" sz="3600" b="1" smtClean="0"/>
              <a:t>THE 4 PILLARS OF A COMPETENCY-BASED EDUCATION </a:t>
            </a:r>
            <a:endParaRPr lang="es-ES" altLang="zh-CN" sz="3600" b="1" smtClean="0"/>
          </a:p>
        </p:txBody>
      </p:sp>
      <p:sp>
        <p:nvSpPr>
          <p:cNvPr id="34819" name="Rectangle 3"/>
          <p:cNvSpPr>
            <a:spLocks noGrp="1" noChangeArrowheads="1"/>
          </p:cNvSpPr>
          <p:nvPr>
            <p:ph type="body" sz="half" idx="1"/>
          </p:nvPr>
        </p:nvSpPr>
        <p:spPr>
          <a:xfrm>
            <a:off x="228600" y="1628800"/>
            <a:ext cx="8486775" cy="4824388"/>
          </a:xfrm>
        </p:spPr>
        <p:txBody>
          <a:bodyPr>
            <a:normAutofit lnSpcReduction="10000"/>
          </a:bodyPr>
          <a:lstStyle/>
          <a:p>
            <a:pPr marL="2171700" lvl="5" indent="0">
              <a:lnSpc>
                <a:spcPct val="80000"/>
              </a:lnSpc>
              <a:buClr>
                <a:schemeClr val="tx2"/>
              </a:buClr>
              <a:buNone/>
            </a:pPr>
            <a:r>
              <a:rPr lang="en-US" altLang="zh-CN" sz="3600" b="1" dirty="0" smtClean="0"/>
              <a:t>Learning to Know </a:t>
            </a:r>
            <a:endParaRPr lang="en-US" altLang="zh-CN" sz="3600" b="1" dirty="0" smtClean="0"/>
          </a:p>
          <a:p>
            <a:pPr marL="2171700" lvl="5" indent="0">
              <a:lnSpc>
                <a:spcPct val="80000"/>
              </a:lnSpc>
              <a:buClr>
                <a:schemeClr val="tx2"/>
              </a:buClr>
              <a:buNone/>
            </a:pPr>
            <a:r>
              <a:rPr lang="zh-CN" altLang="en-US" sz="2800" b="1" dirty="0" smtClean="0"/>
              <a:t>（学会认知）</a:t>
            </a:r>
            <a:endParaRPr lang="en-US" altLang="zh-CN" sz="2800" b="1" dirty="0" smtClean="0"/>
          </a:p>
          <a:p>
            <a:pPr marL="0" indent="0" eaLnBrk="1" hangingPunct="1">
              <a:lnSpc>
                <a:spcPct val="80000"/>
              </a:lnSpc>
              <a:buClr>
                <a:schemeClr val="tx2"/>
              </a:buClr>
            </a:pPr>
            <a:r>
              <a:rPr lang="en-US" altLang="zh-CN" sz="3600" b="1" dirty="0" smtClean="0"/>
              <a:t>                    Learning to Do</a:t>
            </a:r>
            <a:endParaRPr lang="en-US" altLang="zh-CN" sz="3600" b="1" dirty="0" smtClean="0"/>
          </a:p>
          <a:p>
            <a:pPr marL="0" indent="0" eaLnBrk="1" hangingPunct="1">
              <a:lnSpc>
                <a:spcPct val="80000"/>
              </a:lnSpc>
              <a:buClr>
                <a:schemeClr val="tx2"/>
              </a:buClr>
            </a:pPr>
            <a:r>
              <a:rPr lang="zh-CN" altLang="en-US" b="1" dirty="0" smtClean="0"/>
              <a:t>                         （学会做事）</a:t>
            </a:r>
            <a:endParaRPr lang="en-US" altLang="zh-CN" b="1" dirty="0" smtClean="0"/>
          </a:p>
          <a:p>
            <a:pPr marL="0" indent="0" eaLnBrk="1" hangingPunct="1">
              <a:lnSpc>
                <a:spcPct val="80000"/>
              </a:lnSpc>
              <a:buClr>
                <a:schemeClr val="tx2"/>
              </a:buClr>
            </a:pPr>
            <a:r>
              <a:rPr lang="en-US" altLang="zh-CN" sz="3600" b="1" dirty="0" smtClean="0"/>
              <a:t>        Learning to Live and Work Together </a:t>
            </a:r>
            <a:endParaRPr lang="en-US" altLang="zh-CN" sz="3600" b="1" dirty="0" smtClean="0"/>
          </a:p>
          <a:p>
            <a:pPr marL="0" indent="0" eaLnBrk="1" hangingPunct="1">
              <a:lnSpc>
                <a:spcPct val="80000"/>
              </a:lnSpc>
              <a:buClr>
                <a:schemeClr val="tx2"/>
              </a:buClr>
            </a:pPr>
            <a:r>
              <a:rPr lang="en-US" altLang="zh-CN" sz="3600" b="1" dirty="0" smtClean="0"/>
              <a:t>                   </a:t>
            </a:r>
            <a:r>
              <a:rPr lang="zh-CN" altLang="en-US" b="1" dirty="0" smtClean="0"/>
              <a:t>（学会合作）</a:t>
            </a:r>
            <a:endParaRPr lang="en-US" altLang="zh-CN" b="1" dirty="0" smtClean="0"/>
          </a:p>
          <a:p>
            <a:pPr marL="0" indent="0" eaLnBrk="1" hangingPunct="1">
              <a:lnSpc>
                <a:spcPct val="80000"/>
              </a:lnSpc>
              <a:buClr>
                <a:schemeClr val="tx2"/>
              </a:buClr>
            </a:pPr>
            <a:r>
              <a:rPr lang="en-US" altLang="zh-CN" sz="3600" b="1" dirty="0" smtClean="0"/>
              <a:t>                    Learning to Be </a:t>
            </a:r>
            <a:endParaRPr lang="en-US" altLang="zh-CN" sz="3600" b="1" dirty="0" smtClean="0"/>
          </a:p>
          <a:p>
            <a:pPr marL="0" indent="0" eaLnBrk="1" hangingPunct="1">
              <a:lnSpc>
                <a:spcPct val="80000"/>
              </a:lnSpc>
              <a:buClr>
                <a:schemeClr val="tx2"/>
              </a:buClr>
            </a:pPr>
            <a:r>
              <a:rPr lang="zh-CN" altLang="en-US" sz="3000" b="1" dirty="0" smtClean="0"/>
              <a:t>                      （学会做人）</a:t>
            </a:r>
            <a:endParaRPr lang="en-US" altLang="zh-CN" sz="3000" b="1" dirty="0" smtClean="0"/>
          </a:p>
          <a:p>
            <a:pPr marL="0" indent="0" eaLnBrk="1" hangingPunct="1">
              <a:lnSpc>
                <a:spcPct val="80000"/>
              </a:lnSpc>
              <a:buClr>
                <a:schemeClr val="tx2"/>
              </a:buClr>
            </a:pPr>
            <a:endParaRPr lang="en-US" altLang="zh-CN" sz="1000" dirty="0" smtClean="0"/>
          </a:p>
          <a:p>
            <a:pPr marL="0" indent="0" eaLnBrk="1" hangingPunct="1">
              <a:lnSpc>
                <a:spcPct val="80000"/>
              </a:lnSpc>
              <a:buFontTx/>
              <a:buNone/>
            </a:pPr>
            <a:endParaRPr lang="en-US" altLang="zh-CN" sz="1000" dirty="0" smtClean="0"/>
          </a:p>
          <a:p>
            <a:pPr marL="0" indent="0" eaLnBrk="1" hangingPunct="1">
              <a:lnSpc>
                <a:spcPct val="80000"/>
              </a:lnSpc>
              <a:buFontTx/>
              <a:buNone/>
            </a:pPr>
            <a:r>
              <a:rPr lang="en-US" altLang="zh-CN" sz="1800" dirty="0" smtClean="0"/>
              <a:t>Source: Report presented to UNESCO by the International Commission on Education for the 21st Century “Learning: the treasure within”, 1996. </a:t>
            </a:r>
            <a:endParaRPr lang="en-US" altLang="zh-CN" sz="18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Rot="1" noChangeArrowheads="1"/>
          </p:cNvSpPr>
          <p:nvPr>
            <p:ph type="title"/>
          </p:nvPr>
        </p:nvSpPr>
        <p:spPr/>
        <p:txBody>
          <a:bodyPr/>
          <a:lstStyle/>
          <a:p>
            <a:r>
              <a:rPr lang="en-US" altLang="zh-CN" smtClean="0">
                <a:latin typeface="华文隶书" pitchFamily="2" charset="-122"/>
                <a:ea typeface="宋体" panose="02010600030101010101" pitchFamily="2" charset="-122"/>
              </a:rPr>
              <a:t>21</a:t>
            </a:r>
            <a:r>
              <a:rPr lang="zh-CN" altLang="en-US" smtClean="0">
                <a:latin typeface="Arial" panose="020B0604020202020204" pitchFamily="34" charset="0"/>
                <a:ea typeface="华文隶书" pitchFamily="2" charset="-122"/>
              </a:rPr>
              <a:t>世纪素养</a:t>
            </a:r>
            <a:endParaRPr lang="zh-CN" altLang="en-US" smtClean="0">
              <a:latin typeface="Arial" panose="020B0604020202020204" pitchFamily="34" charset="0"/>
              <a:ea typeface="华文隶书" pitchFamily="2" charset="-122"/>
            </a:endParaRPr>
          </a:p>
        </p:txBody>
      </p:sp>
      <p:sp>
        <p:nvSpPr>
          <p:cNvPr id="6146" name="内容占位符 2"/>
          <p:cNvSpPr>
            <a:spLocks noGrp="1" noRot="1" noChangeArrowheads="1"/>
          </p:cNvSpPr>
          <p:nvPr>
            <p:ph idx="1"/>
          </p:nvPr>
        </p:nvSpPr>
        <p:spPr>
          <a:xfrm>
            <a:off x="328613" y="1557338"/>
            <a:ext cx="8505825" cy="5095875"/>
          </a:xfrm>
        </p:spPr>
        <p:txBody>
          <a:bodyPr>
            <a:normAutofit/>
          </a:bodyPr>
          <a:lstStyle/>
          <a:p>
            <a:r>
              <a:rPr lang="zh-CN" altLang="en-US" b="1" dirty="0" smtClean="0">
                <a:latin typeface="Arial" panose="020B0604020202020204" pitchFamily="34" charset="0"/>
                <a:ea typeface="楷体" panose="02010609060101010101" pitchFamily="49" charset="-122"/>
              </a:rPr>
              <a:t>跨学科素养（</a:t>
            </a:r>
            <a:r>
              <a:rPr lang="en-US" altLang="zh-CN" b="1" dirty="0" smtClean="0">
                <a:latin typeface="楷体" panose="02010609060101010101" pitchFamily="49" charset="-122"/>
                <a:ea typeface="宋体" panose="02010600030101010101" pitchFamily="2" charset="-122"/>
              </a:rPr>
              <a:t>cross-curricular key competencies</a:t>
            </a:r>
            <a:r>
              <a:rPr lang="zh-CN" altLang="en-US" b="1" dirty="0" smtClean="0">
                <a:latin typeface="Arial" panose="020B0604020202020204" pitchFamily="34" charset="0"/>
                <a:ea typeface="楷体" panose="02010609060101010101" pitchFamily="49" charset="-122"/>
              </a:rPr>
              <a:t>）</a:t>
            </a:r>
            <a:r>
              <a:rPr lang="zh-CN" altLang="en-US" dirty="0" smtClean="0">
                <a:latin typeface="Arial" panose="020B0604020202020204" pitchFamily="34" charset="0"/>
                <a:ea typeface="楷体" panose="02010609060101010101" pitchFamily="49" charset="-122"/>
              </a:rPr>
              <a:t>：</a:t>
            </a:r>
            <a:endParaRPr lang="zh-CN" altLang="en-US" dirty="0" smtClean="0">
              <a:latin typeface="Arial" panose="020B0604020202020204" pitchFamily="34" charset="0"/>
              <a:ea typeface="楷体" panose="02010609060101010101" pitchFamily="49" charset="-122"/>
            </a:endParaRPr>
          </a:p>
          <a:p>
            <a:endParaRPr lang="zh-CN" altLang="en-US" sz="1200" dirty="0" smtClean="0">
              <a:latin typeface="Arial" panose="020B0604020202020204" pitchFamily="34" charset="0"/>
              <a:ea typeface="楷体" panose="02010609060101010101" pitchFamily="49" charset="-122"/>
            </a:endParaRPr>
          </a:p>
          <a:p>
            <a:r>
              <a:rPr lang="en-US" altLang="zh-CN" b="1" dirty="0" smtClean="0">
                <a:solidFill>
                  <a:schemeClr val="tx2"/>
                </a:solidFill>
                <a:latin typeface="楷体" panose="02010609060101010101" pitchFamily="49" charset="-122"/>
                <a:ea typeface="宋体" panose="02010600030101010101" pitchFamily="2" charset="-122"/>
              </a:rPr>
              <a:t>4C's</a:t>
            </a:r>
            <a:r>
              <a:rPr lang="zh-CN" altLang="en-US" b="1" dirty="0" smtClean="0">
                <a:latin typeface="Arial" panose="020B0604020202020204" pitchFamily="34" charset="0"/>
                <a:ea typeface="楷体" panose="02010609060101010101" pitchFamily="49" charset="-122"/>
              </a:rPr>
              <a:t>：</a:t>
            </a:r>
            <a:endParaRPr lang="zh-CN" altLang="en-US" b="1" dirty="0" smtClean="0">
              <a:latin typeface="Arial" panose="020B0604020202020204" pitchFamily="34" charset="0"/>
              <a:ea typeface="楷体" panose="02010609060101010101" pitchFamily="49" charset="-122"/>
            </a:endParaRPr>
          </a:p>
          <a:p>
            <a:r>
              <a:rPr lang="zh-CN" altLang="en-US" b="1" dirty="0" smtClean="0">
                <a:solidFill>
                  <a:schemeClr val="tx2"/>
                </a:solidFill>
                <a:latin typeface="Arial" panose="020B0604020202020204" pitchFamily="34" charset="0"/>
                <a:ea typeface="楷体" panose="02010609060101010101" pitchFamily="49" charset="-122"/>
              </a:rPr>
              <a:t>合作（</a:t>
            </a:r>
            <a:r>
              <a:rPr lang="en-US" altLang="zh-CN" b="1" dirty="0" smtClean="0">
                <a:solidFill>
                  <a:schemeClr val="tx2"/>
                </a:solidFill>
                <a:latin typeface="楷体" panose="02010609060101010101" pitchFamily="49" charset="-122"/>
                <a:ea typeface="宋体" panose="02010600030101010101" pitchFamily="2" charset="-122"/>
              </a:rPr>
              <a:t>collaboration</a:t>
            </a:r>
            <a:r>
              <a:rPr lang="zh-CN" altLang="en-US" b="1" dirty="0" smtClean="0">
                <a:solidFill>
                  <a:schemeClr val="tx2"/>
                </a:solidFill>
                <a:latin typeface="Arial" panose="020B0604020202020204" pitchFamily="34" charset="0"/>
                <a:ea typeface="楷体" panose="02010609060101010101" pitchFamily="49" charset="-122"/>
              </a:rPr>
              <a:t>）</a:t>
            </a:r>
            <a:endParaRPr lang="zh-CN" altLang="en-US" b="1" dirty="0" smtClean="0">
              <a:solidFill>
                <a:schemeClr val="tx2"/>
              </a:solidFill>
              <a:latin typeface="Arial" panose="020B0604020202020204" pitchFamily="34" charset="0"/>
              <a:ea typeface="楷体" panose="02010609060101010101" pitchFamily="49" charset="-122"/>
            </a:endParaRPr>
          </a:p>
          <a:p>
            <a:r>
              <a:rPr lang="zh-CN" altLang="en-US" b="1" dirty="0" smtClean="0">
                <a:solidFill>
                  <a:schemeClr val="tx2"/>
                </a:solidFill>
                <a:latin typeface="Arial" panose="020B0604020202020204" pitchFamily="34" charset="0"/>
                <a:ea typeface="楷体" panose="02010609060101010101" pitchFamily="49" charset="-122"/>
              </a:rPr>
              <a:t>交往（</a:t>
            </a:r>
            <a:r>
              <a:rPr lang="en-US" altLang="zh-CN" b="1" dirty="0" smtClean="0">
                <a:solidFill>
                  <a:schemeClr val="tx2"/>
                </a:solidFill>
                <a:latin typeface="楷体" panose="02010609060101010101" pitchFamily="49" charset="-122"/>
                <a:ea typeface="宋体" panose="02010600030101010101" pitchFamily="2" charset="-122"/>
              </a:rPr>
              <a:t>communication</a:t>
            </a:r>
            <a:r>
              <a:rPr lang="zh-CN" altLang="en-US" b="1" dirty="0" smtClean="0">
                <a:solidFill>
                  <a:schemeClr val="tx2"/>
                </a:solidFill>
                <a:latin typeface="Arial" panose="020B0604020202020204" pitchFamily="34" charset="0"/>
                <a:ea typeface="楷体" panose="02010609060101010101" pitchFamily="49" charset="-122"/>
              </a:rPr>
              <a:t>）</a:t>
            </a:r>
            <a:endParaRPr lang="zh-CN" altLang="en-US" b="1" dirty="0" smtClean="0">
              <a:solidFill>
                <a:schemeClr val="tx2"/>
              </a:solidFill>
              <a:latin typeface="Arial" panose="020B0604020202020204" pitchFamily="34" charset="0"/>
              <a:ea typeface="楷体" panose="02010609060101010101" pitchFamily="49" charset="-122"/>
            </a:endParaRPr>
          </a:p>
          <a:p>
            <a:r>
              <a:rPr lang="zh-CN" altLang="en-US" b="1" dirty="0" smtClean="0">
                <a:solidFill>
                  <a:schemeClr val="tx2"/>
                </a:solidFill>
                <a:latin typeface="Arial" panose="020B0604020202020204" pitchFamily="34" charset="0"/>
                <a:ea typeface="楷体" panose="02010609060101010101" pitchFamily="49" charset="-122"/>
              </a:rPr>
              <a:t>创造性（</a:t>
            </a:r>
            <a:r>
              <a:rPr lang="en-US" altLang="zh-CN" b="1" dirty="0" smtClean="0">
                <a:solidFill>
                  <a:schemeClr val="tx2"/>
                </a:solidFill>
                <a:latin typeface="楷体" panose="02010609060101010101" pitchFamily="49" charset="-122"/>
                <a:ea typeface="宋体" panose="02010600030101010101" pitchFamily="2" charset="-122"/>
              </a:rPr>
              <a:t>creativity</a:t>
            </a:r>
            <a:r>
              <a:rPr lang="zh-CN" altLang="en-US" b="1" dirty="0" smtClean="0">
                <a:solidFill>
                  <a:schemeClr val="tx2"/>
                </a:solidFill>
                <a:latin typeface="Arial" panose="020B0604020202020204" pitchFamily="34" charset="0"/>
                <a:ea typeface="楷体" panose="02010609060101010101" pitchFamily="49" charset="-122"/>
              </a:rPr>
              <a:t>）</a:t>
            </a:r>
            <a:endParaRPr lang="zh-CN" altLang="en-US" b="1" dirty="0" smtClean="0">
              <a:solidFill>
                <a:schemeClr val="tx2"/>
              </a:solidFill>
              <a:latin typeface="Arial" panose="020B0604020202020204" pitchFamily="34" charset="0"/>
              <a:ea typeface="楷体" panose="02010609060101010101" pitchFamily="49" charset="-122"/>
            </a:endParaRPr>
          </a:p>
          <a:p>
            <a:r>
              <a:rPr lang="zh-CN" altLang="en-US" b="1" dirty="0" smtClean="0">
                <a:solidFill>
                  <a:schemeClr val="tx2"/>
                </a:solidFill>
                <a:latin typeface="Arial" panose="020B0604020202020204" pitchFamily="34" charset="0"/>
                <a:ea typeface="楷体" panose="02010609060101010101" pitchFamily="49" charset="-122"/>
              </a:rPr>
              <a:t>批判性思维（</a:t>
            </a:r>
            <a:r>
              <a:rPr lang="en-US" altLang="zh-CN" b="1" dirty="0" smtClean="0">
                <a:solidFill>
                  <a:schemeClr val="tx2"/>
                </a:solidFill>
                <a:latin typeface="楷体" panose="02010609060101010101" pitchFamily="49" charset="-122"/>
                <a:ea typeface="宋体" panose="02010600030101010101" pitchFamily="2" charset="-122"/>
              </a:rPr>
              <a:t>critical thinking</a:t>
            </a:r>
            <a:r>
              <a:rPr lang="zh-CN" altLang="en-US" b="1" dirty="0" smtClean="0">
                <a:solidFill>
                  <a:schemeClr val="tx2"/>
                </a:solidFill>
                <a:latin typeface="Arial" panose="020B0604020202020204" pitchFamily="34" charset="0"/>
                <a:ea typeface="楷体" panose="02010609060101010101" pitchFamily="49" charset="-122"/>
              </a:rPr>
              <a:t>）</a:t>
            </a:r>
            <a:endParaRPr lang="zh-CN" altLang="en-US" b="1" dirty="0" smtClean="0">
              <a:solidFill>
                <a:schemeClr val="tx2"/>
              </a:solidFill>
              <a:latin typeface="Arial" panose="020B0604020202020204" pitchFamily="34" charset="0"/>
              <a:ea typeface="楷体" panose="02010609060101010101"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1"/>
          <p:cNvSpPr>
            <a:spLocks noGrp="1" noRot="1" noChangeArrowheads="1"/>
          </p:cNvSpPr>
          <p:nvPr>
            <p:ph type="title"/>
          </p:nvPr>
        </p:nvSpPr>
        <p:spPr>
          <a:xfrm>
            <a:off x="849313" y="228600"/>
            <a:ext cx="7993062" cy="422275"/>
          </a:xfrm>
        </p:spPr>
        <p:txBody>
          <a:bodyPr>
            <a:normAutofit fontScale="90000"/>
          </a:bodyPr>
          <a:lstStyle/>
          <a:p>
            <a:endParaRPr lang="zh-CN" altLang="en-US" smtClean="0">
              <a:latin typeface="Arial" panose="020B0604020202020204" pitchFamily="34" charset="0"/>
              <a:ea typeface="华文隶书" pitchFamily="2" charset="-122"/>
            </a:endParaRPr>
          </a:p>
        </p:txBody>
      </p:sp>
      <p:sp>
        <p:nvSpPr>
          <p:cNvPr id="7170" name="内容占位符 2"/>
          <p:cNvSpPr>
            <a:spLocks noGrp="1" noRot="1" noChangeArrowheads="1"/>
          </p:cNvSpPr>
          <p:nvPr>
            <p:ph idx="1"/>
          </p:nvPr>
        </p:nvSpPr>
        <p:spPr>
          <a:xfrm>
            <a:off x="220663" y="858838"/>
            <a:ext cx="8621712" cy="5730875"/>
          </a:xfrm>
        </p:spPr>
        <p:txBody>
          <a:bodyPr>
            <a:normAutofit/>
          </a:bodyPr>
          <a:lstStyle/>
          <a:p>
            <a:r>
              <a:rPr lang="zh-CN" altLang="en-US" dirty="0" smtClean="0">
                <a:latin typeface="Arial" panose="020B0604020202020204" pitchFamily="34" charset="0"/>
                <a:ea typeface="楷体" panose="02010609060101010101" pitchFamily="49" charset="-122"/>
              </a:rPr>
              <a:t>学科素养（</a:t>
            </a:r>
            <a:r>
              <a:rPr lang="en-US" altLang="zh-CN" dirty="0" smtClean="0">
                <a:latin typeface="楷体" panose="02010609060101010101" pitchFamily="49" charset="-122"/>
                <a:ea typeface="宋体" panose="02010600030101010101" pitchFamily="2" charset="-122"/>
              </a:rPr>
              <a:t>subject-based key competencies</a:t>
            </a:r>
            <a:r>
              <a:rPr lang="zh-CN" altLang="en-US" dirty="0" smtClean="0">
                <a:latin typeface="Arial" panose="020B0604020202020204" pitchFamily="34" charset="0"/>
                <a:ea typeface="楷体" panose="02010609060101010101" pitchFamily="49" charset="-122"/>
              </a:rPr>
              <a:t>）</a:t>
            </a:r>
            <a:endParaRPr lang="zh-CN" altLang="en-US" dirty="0" smtClean="0">
              <a:latin typeface="Arial" panose="020B0604020202020204" pitchFamily="34" charset="0"/>
              <a:ea typeface="楷体" panose="02010609060101010101" pitchFamily="49" charset="-122"/>
            </a:endParaRPr>
          </a:p>
          <a:p>
            <a:r>
              <a:rPr lang="zh-CN" altLang="en-US" dirty="0" smtClean="0">
                <a:latin typeface="Arial" panose="020B0604020202020204" pitchFamily="34" charset="0"/>
                <a:ea typeface="楷体" panose="02010609060101010101" pitchFamily="49" charset="-122"/>
              </a:rPr>
              <a:t>例如：欧洲核心素养参考框架（</a:t>
            </a:r>
            <a:r>
              <a:rPr lang="en-US" altLang="zh-CN" dirty="0" smtClean="0">
                <a:latin typeface="楷体" panose="02010609060101010101" pitchFamily="49" charset="-122"/>
                <a:ea typeface="宋体" panose="02010600030101010101" pitchFamily="2" charset="-122"/>
              </a:rPr>
              <a:t>European Reference Framework of Key Competences</a:t>
            </a:r>
            <a:r>
              <a:rPr lang="zh-CN" altLang="en-US" dirty="0" smtClean="0">
                <a:latin typeface="Arial" panose="020B0604020202020204" pitchFamily="34" charset="0"/>
                <a:ea typeface="楷体" panose="02010609060101010101" pitchFamily="49" charset="-122"/>
              </a:rPr>
              <a:t>）</a:t>
            </a:r>
            <a:r>
              <a:rPr lang="en-US" altLang="zh-CN" dirty="0" smtClean="0">
                <a:latin typeface="楷体" panose="02010609060101010101" pitchFamily="49" charset="-122"/>
                <a:ea typeface="宋体" panose="02010600030101010101" pitchFamily="2" charset="-122"/>
              </a:rPr>
              <a:t>:</a:t>
            </a:r>
            <a:endParaRPr lang="en-US" altLang="zh-CN" dirty="0" smtClean="0">
              <a:latin typeface="楷体" panose="02010609060101010101" pitchFamily="49" charset="-122"/>
              <a:ea typeface="宋体" panose="02010600030101010101" pitchFamily="2" charset="-122"/>
            </a:endParaRPr>
          </a:p>
          <a:p>
            <a:r>
              <a:rPr lang="zh-CN" altLang="en-US" dirty="0" smtClean="0">
                <a:latin typeface="Arial" panose="020B0604020202020204" pitchFamily="34" charset="0"/>
                <a:ea typeface="楷体" panose="02010609060101010101" pitchFamily="49" charset="-122"/>
              </a:rPr>
              <a:t>母语交际；外语交际；数学素养以及科学和技术基本素养；</a:t>
            </a:r>
            <a:endParaRPr lang="zh-CN" altLang="en-US" dirty="0" smtClean="0">
              <a:latin typeface="Arial" panose="020B0604020202020204" pitchFamily="34" charset="0"/>
              <a:ea typeface="楷体" panose="02010609060101010101" pitchFamily="49" charset="-122"/>
            </a:endParaRPr>
          </a:p>
          <a:p>
            <a:r>
              <a:rPr lang="zh-CN" altLang="en-US" dirty="0" smtClean="0">
                <a:latin typeface="Arial" panose="020B0604020202020204" pitchFamily="34" charset="0"/>
                <a:ea typeface="楷体" panose="02010609060101010101" pitchFamily="49" charset="-122"/>
              </a:rPr>
              <a:t>数字素养；学会学习；社会和公民素养；创新与创业意识（</a:t>
            </a:r>
            <a:r>
              <a:rPr lang="en-US" altLang="zh-CN" dirty="0" smtClean="0">
                <a:latin typeface="楷体" panose="02010609060101010101" pitchFamily="49" charset="-122"/>
                <a:ea typeface="宋体" panose="02010600030101010101" pitchFamily="2" charset="-122"/>
              </a:rPr>
              <a:t>sense of initiative and entrepreneurship</a:t>
            </a:r>
            <a:r>
              <a:rPr lang="zh-CN" altLang="en-US" dirty="0" smtClean="0">
                <a:latin typeface="Arial" panose="020B0604020202020204" pitchFamily="34" charset="0"/>
                <a:ea typeface="楷体" panose="02010609060101010101" pitchFamily="49" charset="-122"/>
              </a:rPr>
              <a:t>）；文化意识与表现</a:t>
            </a:r>
            <a:endParaRPr lang="zh-CN" altLang="en-US" dirty="0" smtClean="0">
              <a:latin typeface="Arial" panose="020B0604020202020204" pitchFamily="34" charset="0"/>
              <a:ea typeface="楷体" panose="02010609060101010101"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noRot="1" noChangeArrowheads="1"/>
          </p:cNvSpPr>
          <p:nvPr>
            <p:ph type="title"/>
          </p:nvPr>
        </p:nvSpPr>
        <p:spPr/>
        <p:txBody>
          <a:bodyPr/>
          <a:lstStyle/>
          <a:p>
            <a:r>
              <a:rPr lang="zh-CN" altLang="en-US" smtClean="0">
                <a:latin typeface="Arial" panose="020B0604020202020204" pitchFamily="34" charset="0"/>
                <a:ea typeface="华文隶书" pitchFamily="2" charset="-122"/>
              </a:rPr>
              <a:t>素养本位的课程</a:t>
            </a:r>
            <a:endParaRPr lang="zh-CN" altLang="en-US" smtClean="0">
              <a:latin typeface="Arial" panose="020B0604020202020204" pitchFamily="34" charset="0"/>
              <a:ea typeface="华文隶书" pitchFamily="2" charset="-122"/>
            </a:endParaRPr>
          </a:p>
        </p:txBody>
      </p:sp>
      <p:sp>
        <p:nvSpPr>
          <p:cNvPr id="8194" name="内容占位符 2"/>
          <p:cNvSpPr>
            <a:spLocks noGrp="1" noRot="1" noChangeArrowheads="1"/>
          </p:cNvSpPr>
          <p:nvPr>
            <p:ph idx="1"/>
          </p:nvPr>
        </p:nvSpPr>
        <p:spPr/>
        <p:txBody>
          <a:bodyPr/>
          <a:lstStyle/>
          <a:p>
            <a:endParaRPr lang="zh-CN" altLang="en-US" dirty="0" smtClean="0">
              <a:latin typeface="Arial" panose="020B0604020202020204" pitchFamily="34" charset="0"/>
              <a:ea typeface="楷体" panose="02010609060101010101" pitchFamily="49" charset="-122"/>
            </a:endParaRPr>
          </a:p>
          <a:p>
            <a:r>
              <a:rPr lang="en-US" altLang="zh-CN" b="1" dirty="0" smtClean="0">
                <a:latin typeface="楷体" panose="02010609060101010101" pitchFamily="49" charset="-122"/>
                <a:ea typeface="宋体" panose="02010600030101010101" pitchFamily="2" charset="-122"/>
              </a:rPr>
              <a:t>1.</a:t>
            </a:r>
            <a:r>
              <a:rPr lang="zh-CN" altLang="en-US" b="1" dirty="0" smtClean="0">
                <a:latin typeface="Arial" panose="020B0604020202020204" pitchFamily="34" charset="0"/>
                <a:ea typeface="楷体" panose="02010609060101010101" pitchFamily="49" charset="-122"/>
              </a:rPr>
              <a:t>将核心素养作为课程的首要目标</a:t>
            </a:r>
            <a:endParaRPr lang="zh-CN" altLang="en-US" b="1" dirty="0" smtClean="0">
              <a:latin typeface="Arial" panose="020B0604020202020204" pitchFamily="34" charset="0"/>
              <a:ea typeface="楷体" panose="02010609060101010101" pitchFamily="49" charset="-122"/>
            </a:endParaRPr>
          </a:p>
          <a:p>
            <a:r>
              <a:rPr lang="en-US" altLang="zh-CN" b="1" dirty="0" smtClean="0">
                <a:latin typeface="楷体" panose="02010609060101010101" pitchFamily="49" charset="-122"/>
                <a:ea typeface="宋体" panose="02010600030101010101" pitchFamily="2" charset="-122"/>
              </a:rPr>
              <a:t>2.</a:t>
            </a:r>
            <a:r>
              <a:rPr lang="zh-CN" altLang="en-US" b="1" dirty="0" smtClean="0">
                <a:latin typeface="Arial" panose="020B0604020202020204" pitchFamily="34" charset="0"/>
                <a:ea typeface="楷体" panose="02010609060101010101" pitchFamily="49" charset="-122"/>
              </a:rPr>
              <a:t>基于核心素养重建既有学科课程</a:t>
            </a:r>
            <a:endParaRPr lang="zh-CN" altLang="en-US" b="1" dirty="0" smtClean="0">
              <a:latin typeface="Arial" panose="020B0604020202020204" pitchFamily="34" charset="0"/>
              <a:ea typeface="楷体" panose="02010609060101010101" pitchFamily="49" charset="-122"/>
            </a:endParaRPr>
          </a:p>
          <a:p>
            <a:r>
              <a:rPr lang="en-US" altLang="zh-CN" b="1" dirty="0" smtClean="0">
                <a:latin typeface="楷体" panose="02010609060101010101" pitchFamily="49" charset="-122"/>
                <a:ea typeface="宋体" panose="02010600030101010101" pitchFamily="2" charset="-122"/>
              </a:rPr>
              <a:t>3.</a:t>
            </a:r>
            <a:r>
              <a:rPr lang="zh-CN" altLang="en-US" b="1" dirty="0" smtClean="0">
                <a:latin typeface="Arial" panose="020B0604020202020204" pitchFamily="34" charset="0"/>
                <a:ea typeface="楷体" panose="02010609060101010101" pitchFamily="49" charset="-122"/>
              </a:rPr>
              <a:t>指向核心素养发展的特设课程</a:t>
            </a:r>
            <a:endParaRPr lang="en-US" altLang="zh-CN" b="1" dirty="0" smtClean="0">
              <a:latin typeface="Arial" panose="020B0604020202020204" pitchFamily="34" charset="0"/>
              <a:ea typeface="楷体" panose="02010609060101010101" pitchFamily="49" charset="-122"/>
            </a:endParaRPr>
          </a:p>
          <a:p>
            <a:r>
              <a:rPr lang="en-US" altLang="zh-CN" b="1" dirty="0" smtClean="0">
                <a:latin typeface="Arial" panose="020B0604020202020204" pitchFamily="34" charset="0"/>
                <a:ea typeface="楷体" panose="02010609060101010101" pitchFamily="49" charset="-122"/>
              </a:rPr>
              <a:t>4 .</a:t>
            </a:r>
            <a:r>
              <a:rPr lang="zh-CN" altLang="en-US" b="1" dirty="0" smtClean="0">
                <a:latin typeface="Arial" panose="020B0604020202020204" pitchFamily="34" charset="0"/>
                <a:ea typeface="楷体" panose="02010609060101010101" pitchFamily="49" charset="-122"/>
              </a:rPr>
              <a:t>基于核心素养的教学</a:t>
            </a:r>
            <a:endParaRPr lang="en-US" altLang="zh-CN" b="1" dirty="0" smtClean="0">
              <a:latin typeface="Arial" panose="020B0604020202020204" pitchFamily="34" charset="0"/>
              <a:ea typeface="楷体" panose="02010609060101010101" pitchFamily="49" charset="-122"/>
            </a:endParaRPr>
          </a:p>
          <a:p>
            <a:r>
              <a:rPr lang="en-US" altLang="zh-CN" b="1" dirty="0" smtClean="0">
                <a:latin typeface="Arial" panose="020B0604020202020204" pitchFamily="34" charset="0"/>
                <a:ea typeface="楷体" panose="02010609060101010101" pitchFamily="49" charset="-122"/>
              </a:rPr>
              <a:t>5 .</a:t>
            </a:r>
            <a:r>
              <a:rPr lang="zh-CN" altLang="en-US" b="1" dirty="0" smtClean="0">
                <a:latin typeface="Arial" panose="020B0604020202020204" pitchFamily="34" charset="0"/>
                <a:ea typeface="楷体" panose="02010609060101010101" pitchFamily="49" charset="-122"/>
              </a:rPr>
              <a:t>基于核心素养评价体系</a:t>
            </a:r>
            <a:endParaRPr lang="zh-CN" altLang="en-US" b="1" dirty="0" smtClean="0">
              <a:latin typeface="Arial" panose="020B0604020202020204" pitchFamily="34" charset="0"/>
              <a:ea typeface="楷体" panose="02010609060101010101"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pic>
        <p:nvPicPr>
          <p:cNvPr id="9" name="图片 4"/>
          <p:cNvPicPr>
            <a:picLocks noChangeAspect="1"/>
          </p:cNvPicPr>
          <p:nvPr/>
        </p:nvPicPr>
        <p:blipFill>
          <a:blip r:embed="rId1" cstate="print"/>
          <a:srcRect/>
          <a:stretch>
            <a:fillRect/>
          </a:stretch>
        </p:blipFill>
        <p:spPr bwMode="auto">
          <a:xfrm>
            <a:off x="36513" y="5610220"/>
            <a:ext cx="9107487" cy="1247780"/>
          </a:xfrm>
          <a:prstGeom prst="rect">
            <a:avLst/>
          </a:prstGeom>
          <a:noFill/>
          <a:ln w="9525">
            <a:noFill/>
            <a:miter lim="800000"/>
            <a:headEnd/>
            <a:tailEnd/>
          </a:ln>
        </p:spPr>
      </p:pic>
      <p:sp>
        <p:nvSpPr>
          <p:cNvPr id="107522" name="Rectangle 3"/>
          <p:cNvSpPr>
            <a:spLocks noGrp="1" noChangeArrowheads="1"/>
          </p:cNvSpPr>
          <p:nvPr>
            <p:ph type="body" idx="4294967295"/>
          </p:nvPr>
        </p:nvSpPr>
        <p:spPr>
          <a:xfrm>
            <a:off x="714348" y="1000108"/>
            <a:ext cx="5214974" cy="5040313"/>
          </a:xfrm>
        </p:spPr>
        <p:txBody>
          <a:bodyPr>
            <a:normAutofit lnSpcReduction="10000"/>
          </a:bodyPr>
          <a:lstStyle/>
          <a:p>
            <a:pPr>
              <a:lnSpc>
                <a:spcPct val="125000"/>
              </a:lnSpc>
              <a:spcBef>
                <a:spcPts val="600"/>
              </a:spcBef>
              <a:spcAft>
                <a:spcPts val="0"/>
              </a:spcAft>
              <a:buSzPct val="100000"/>
              <a:buFont typeface="Wingdings" panose="05000000000000000000" pitchFamily="2" charset="2"/>
              <a:buChar char="p"/>
              <a:defRPr/>
            </a:pPr>
            <a:r>
              <a:rPr lang="zh-CN" altLang="en-US" sz="2400" b="1" dirty="0" smtClean="0">
                <a:latin typeface="黑体" panose="02010609060101010101" pitchFamily="49" charset="-122"/>
                <a:ea typeface="黑体" panose="02010609060101010101" pitchFamily="49" charset="-122"/>
              </a:rPr>
              <a:t>国家所需</a:t>
            </a:r>
            <a:endParaRPr lang="en-US" altLang="zh-CN" sz="2400" b="1" dirty="0" smtClean="0">
              <a:latin typeface="黑体" panose="02010609060101010101" pitchFamily="49" charset="-122"/>
              <a:ea typeface="黑体" panose="02010609060101010101" pitchFamily="49" charset="-122"/>
            </a:endParaRPr>
          </a:p>
          <a:p>
            <a:pPr>
              <a:lnSpc>
                <a:spcPct val="125000"/>
              </a:lnSpc>
              <a:spcBef>
                <a:spcPts val="600"/>
              </a:spcBef>
              <a:spcAft>
                <a:spcPts val="0"/>
              </a:spcAft>
              <a:buSzPct val="100000"/>
              <a:buFont typeface="Wingdings" panose="05000000000000000000" pitchFamily="2" charset="2"/>
              <a:buChar char="Ø"/>
              <a:defRPr/>
            </a:pPr>
            <a:r>
              <a:rPr lang="zh-CN" altLang="en-US" sz="2400" b="1" dirty="0" smtClean="0">
                <a:latin typeface="黑体" panose="02010609060101010101" pitchFamily="49" charset="-122"/>
                <a:ea typeface="黑体" panose="02010609060101010101" pitchFamily="49" charset="-122"/>
              </a:rPr>
              <a:t>美发布</a:t>
            </a:r>
            <a:r>
              <a:rPr lang="en-US" altLang="zh-CN" sz="2400" b="1" dirty="0" smtClean="0">
                <a:latin typeface="黑体" panose="02010609060101010101" pitchFamily="49" charset="-122"/>
                <a:ea typeface="黑体" panose="02010609060101010101" pitchFamily="49" charset="-122"/>
              </a:rPr>
              <a:t>《2025</a:t>
            </a:r>
            <a:r>
              <a:rPr lang="zh-CN" altLang="en-US" sz="2400" b="1" dirty="0" smtClean="0">
                <a:latin typeface="黑体" panose="02010609060101010101" pitchFamily="49" charset="-122"/>
                <a:ea typeface="黑体" panose="02010609060101010101" pitchFamily="49" charset="-122"/>
              </a:rPr>
              <a:t>年的</a:t>
            </a:r>
            <a:r>
              <a:rPr lang="zh-CN" altLang="en-US" sz="2400" b="1" dirty="0" smtClean="0">
                <a:solidFill>
                  <a:srgbClr val="FF0000"/>
                </a:solidFill>
                <a:latin typeface="黑体" panose="02010609060101010101" pitchFamily="49" charset="-122"/>
                <a:ea typeface="黑体" panose="02010609060101010101" pitchFamily="49" charset="-122"/>
              </a:rPr>
              <a:t>数学</a:t>
            </a:r>
            <a:r>
              <a:rPr lang="zh-CN" altLang="en-US" sz="2400" b="1" dirty="0" smtClean="0">
                <a:latin typeface="黑体" panose="02010609060101010101" pitchFamily="49" charset="-122"/>
                <a:ea typeface="黑体" panose="02010609060101010101" pitchFamily="49" charset="-122"/>
              </a:rPr>
              <a:t>科学</a:t>
            </a:r>
            <a:r>
              <a:rPr lang="en-US" altLang="zh-CN" sz="2400" b="1" dirty="0" smtClean="0">
                <a:latin typeface="黑体" panose="02010609060101010101" pitchFamily="49" charset="-122"/>
                <a:ea typeface="黑体" panose="02010609060101010101" pitchFamily="49" charset="-122"/>
              </a:rPr>
              <a:t>》</a:t>
            </a:r>
            <a:endParaRPr lang="zh-CN" altLang="en-US" sz="2400" b="1" dirty="0" smtClean="0">
              <a:latin typeface="黑体" panose="02010609060101010101" pitchFamily="49" charset="-122"/>
              <a:ea typeface="黑体" panose="02010609060101010101" pitchFamily="49" charset="-122"/>
            </a:endParaRPr>
          </a:p>
          <a:p>
            <a:pPr>
              <a:lnSpc>
                <a:spcPct val="125000"/>
              </a:lnSpc>
              <a:spcBef>
                <a:spcPts val="600"/>
              </a:spcBef>
              <a:spcAft>
                <a:spcPts val="0"/>
              </a:spcAft>
              <a:buSzPct val="100000"/>
              <a:buFont typeface="Wingdings" panose="05000000000000000000" pitchFamily="2" charset="2"/>
              <a:buChar char="Ø"/>
              <a:defRPr/>
            </a:pPr>
            <a:r>
              <a:rPr lang="zh-CN" altLang="en-US" sz="2400" b="1" dirty="0" smtClean="0">
                <a:solidFill>
                  <a:srgbClr val="FF0000"/>
                </a:solidFill>
                <a:latin typeface="黑体" panose="02010609060101010101" pitchFamily="49" charset="-122"/>
                <a:ea typeface="黑体" panose="02010609060101010101" pitchFamily="49" charset="-122"/>
              </a:rPr>
              <a:t>数学</a:t>
            </a:r>
            <a:r>
              <a:rPr lang="zh-CN" altLang="en-US" sz="2400" b="1" dirty="0" smtClean="0">
                <a:latin typeface="黑体" panose="02010609060101010101" pitchFamily="49" charset="-122"/>
                <a:ea typeface="黑体" panose="02010609060101010101" pitchFamily="49" charset="-122"/>
              </a:rPr>
              <a:t>攸关一国经济社会乃至国家安全的现实利益</a:t>
            </a:r>
            <a:endParaRPr lang="en-US" altLang="zh-CN" sz="2400" b="1" dirty="0" smtClean="0">
              <a:latin typeface="黑体" panose="02010609060101010101" pitchFamily="49" charset="-122"/>
              <a:ea typeface="黑体" panose="02010609060101010101" pitchFamily="49" charset="-122"/>
            </a:endParaRPr>
          </a:p>
          <a:p>
            <a:pPr>
              <a:lnSpc>
                <a:spcPct val="125000"/>
              </a:lnSpc>
              <a:spcBef>
                <a:spcPts val="600"/>
              </a:spcBef>
              <a:spcAft>
                <a:spcPts val="0"/>
              </a:spcAft>
              <a:buSzPct val="100000"/>
              <a:buFont typeface="Wingdings" panose="05000000000000000000" pitchFamily="2" charset="2"/>
              <a:buChar char="Ø"/>
              <a:defRPr/>
            </a:pPr>
            <a:r>
              <a:rPr lang="zh-CN" altLang="en-US" sz="2400" b="1" dirty="0" smtClean="0">
                <a:latin typeface="黑体" panose="02010609060101010101" pitchFamily="49" charset="-122"/>
                <a:ea typeface="黑体" panose="02010609060101010101" pitchFamily="49" charset="-122"/>
              </a:rPr>
              <a:t>如果不重视</a:t>
            </a:r>
            <a:r>
              <a:rPr lang="zh-CN" altLang="en-US" sz="2400" b="1" dirty="0" smtClean="0">
                <a:solidFill>
                  <a:srgbClr val="FF0000"/>
                </a:solidFill>
                <a:latin typeface="黑体" panose="02010609060101010101" pitchFamily="49" charset="-122"/>
                <a:ea typeface="黑体" panose="02010609060101010101" pitchFamily="49" charset="-122"/>
              </a:rPr>
              <a:t>数学理论</a:t>
            </a:r>
            <a:r>
              <a:rPr lang="zh-CN" altLang="en-US" sz="2400" b="1" dirty="0" smtClean="0">
                <a:latin typeface="黑体" panose="02010609060101010101" pitchFamily="49" charset="-122"/>
                <a:ea typeface="黑体" panose="02010609060101010101" pitchFamily="49" charset="-122"/>
              </a:rPr>
              <a:t>知识的存储，将会给美国带来重大损失</a:t>
            </a:r>
            <a:endParaRPr lang="en-US" altLang="zh-CN" sz="2400" b="1" dirty="0" smtClean="0">
              <a:latin typeface="黑体" panose="02010609060101010101" pitchFamily="49" charset="-122"/>
              <a:ea typeface="黑体" panose="02010609060101010101" pitchFamily="49" charset="-122"/>
            </a:endParaRPr>
          </a:p>
          <a:p>
            <a:pPr>
              <a:lnSpc>
                <a:spcPct val="125000"/>
              </a:lnSpc>
              <a:spcBef>
                <a:spcPts val="600"/>
              </a:spcBef>
              <a:spcAft>
                <a:spcPts val="0"/>
              </a:spcAft>
              <a:buSzPct val="100000"/>
              <a:buFont typeface="Wingdings" panose="05000000000000000000" pitchFamily="2" charset="2"/>
              <a:buChar char="Ø"/>
              <a:defRPr/>
            </a:pPr>
            <a:r>
              <a:rPr lang="zh-CN" altLang="en-US" sz="2400" b="1" dirty="0" smtClean="0">
                <a:solidFill>
                  <a:srgbClr val="FF0000"/>
                </a:solidFill>
                <a:latin typeface="黑体" panose="02010609060101010101" pitchFamily="49" charset="-122"/>
                <a:ea typeface="黑体" panose="02010609060101010101" pitchFamily="49" charset="-122"/>
              </a:rPr>
              <a:t>数学</a:t>
            </a:r>
            <a:r>
              <a:rPr lang="zh-CN" altLang="en-US" sz="2400" b="1" dirty="0" smtClean="0">
                <a:latin typeface="黑体" panose="02010609060101010101" pitchFamily="49" charset="-122"/>
                <a:ea typeface="黑体" panose="02010609060101010101" pitchFamily="49" charset="-122"/>
              </a:rPr>
              <a:t>科学几乎渗透到日常生活的方方面面，互联网搜索、医疗成像、天气预报及金融风险分析都以</a:t>
            </a:r>
            <a:r>
              <a:rPr lang="zh-CN" altLang="en-US" sz="2400" b="1" dirty="0" smtClean="0">
                <a:solidFill>
                  <a:srgbClr val="FF0000"/>
                </a:solidFill>
                <a:latin typeface="黑体" panose="02010609060101010101" pitchFamily="49" charset="-122"/>
                <a:ea typeface="黑体" panose="02010609060101010101" pitchFamily="49" charset="-122"/>
              </a:rPr>
              <a:t>数学</a:t>
            </a:r>
            <a:r>
              <a:rPr lang="zh-CN" altLang="en-US" sz="2400" b="1" dirty="0" smtClean="0">
                <a:latin typeface="黑体" panose="02010609060101010101" pitchFamily="49" charset="-122"/>
                <a:ea typeface="黑体" panose="02010609060101010101" pitchFamily="49" charset="-122"/>
              </a:rPr>
              <a:t>为基础，每个人都享受到了</a:t>
            </a:r>
            <a:r>
              <a:rPr lang="zh-CN" altLang="en-US" sz="2400" b="1" dirty="0" smtClean="0">
                <a:solidFill>
                  <a:srgbClr val="FF0000"/>
                </a:solidFill>
                <a:latin typeface="黑体" panose="02010609060101010101" pitchFamily="49" charset="-122"/>
                <a:ea typeface="黑体" panose="02010609060101010101" pitchFamily="49" charset="-122"/>
              </a:rPr>
              <a:t>数学</a:t>
            </a:r>
            <a:r>
              <a:rPr lang="zh-CN" altLang="en-US" sz="2400" b="1" dirty="0" smtClean="0">
                <a:latin typeface="黑体" panose="02010609060101010101" pitchFamily="49" charset="-122"/>
                <a:ea typeface="黑体" panose="02010609060101010101" pitchFamily="49" charset="-122"/>
              </a:rPr>
              <a:t>带来的便利</a:t>
            </a:r>
            <a:endParaRPr lang="zh-CN" altLang="en-US" sz="2400" b="1" dirty="0" smtClean="0">
              <a:latin typeface="黑体" panose="02010609060101010101" pitchFamily="49" charset="-122"/>
              <a:ea typeface="黑体" panose="02010609060101010101" pitchFamily="49" charset="-122"/>
            </a:endParaRPr>
          </a:p>
          <a:p>
            <a:pPr>
              <a:buFont typeface="Wingdings" panose="05000000000000000000" pitchFamily="2" charset="2"/>
              <a:buNone/>
              <a:defRPr/>
            </a:pPr>
            <a:endParaRPr lang="zh-CN" altLang="en-US" sz="2500" dirty="0" smtClean="0"/>
          </a:p>
        </p:txBody>
      </p:sp>
      <p:pic>
        <p:nvPicPr>
          <p:cNvPr id="100356" name="Picture 6" descr="00259c9f_medium">
            <a:hlinkClick r:id="rId2"/>
          </p:cNvPr>
          <p:cNvPicPr>
            <a:picLocks noChangeAspect="1" noChangeArrowheads="1"/>
          </p:cNvPicPr>
          <p:nvPr/>
        </p:nvPicPr>
        <p:blipFill>
          <a:blip r:embed="rId3" cstate="print"/>
          <a:srcRect/>
          <a:stretch>
            <a:fillRect/>
          </a:stretch>
        </p:blipFill>
        <p:spPr bwMode="auto">
          <a:xfrm>
            <a:off x="6000760" y="1285860"/>
            <a:ext cx="2633663" cy="3743325"/>
          </a:xfrm>
          <a:prstGeom prst="rect">
            <a:avLst/>
          </a:prstGeom>
          <a:noFill/>
          <a:ln w="9525">
            <a:noFill/>
            <a:miter lim="800000"/>
            <a:headEnd/>
            <a:tailEnd/>
          </a:ln>
        </p:spPr>
      </p:pic>
      <p:sp>
        <p:nvSpPr>
          <p:cNvPr id="11" name="矩形 10"/>
          <p:cNvSpPr/>
          <p:nvPr/>
        </p:nvSpPr>
        <p:spPr>
          <a:xfrm>
            <a:off x="1907704" y="214290"/>
            <a:ext cx="7043946"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sp>
        <p:nvSpPr>
          <p:cNvPr id="2" name="矩形 1"/>
          <p:cNvSpPr/>
          <p:nvPr/>
        </p:nvSpPr>
        <p:spPr>
          <a:xfrm>
            <a:off x="428596" y="1142984"/>
            <a:ext cx="6000792" cy="4862870"/>
          </a:xfrm>
          <a:prstGeom prst="rect">
            <a:avLst/>
          </a:prstGeom>
        </p:spPr>
        <p:txBody>
          <a:bodyPr wrap="square">
            <a:spAutoFit/>
          </a:bodyPr>
          <a:lstStyle/>
          <a:p>
            <a:pPr marL="319405" indent="-319405" eaLnBrk="0" hangingPunct="0">
              <a:lnSpc>
                <a:spcPct val="125000"/>
              </a:lnSpc>
              <a:spcBef>
                <a:spcPts val="600"/>
              </a:spcBef>
              <a:spcAft>
                <a:spcPts val="0"/>
              </a:spcAft>
              <a:buSzPct val="100000"/>
              <a:buFont typeface="Wingdings" panose="05000000000000000000" pitchFamily="2" charset="2"/>
              <a:buChar char="Ø"/>
              <a:defRPr/>
            </a:pPr>
            <a:r>
              <a:rPr lang="zh-CN" altLang="en-US" sz="2400" b="1" dirty="0" smtClean="0">
                <a:latin typeface="黑体" panose="02010609060101010101" pitchFamily="49" charset="-122"/>
                <a:ea typeface="黑体" panose="02010609060101010101" pitchFamily="49" charset="-122"/>
              </a:rPr>
              <a:t>欧洲科学基金会</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数学与产业</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研究报告认为</a:t>
            </a:r>
            <a:r>
              <a:rPr lang="zh-CN" altLang="en-US" sz="2400" b="1" dirty="0" smtClean="0">
                <a:latin typeface="黑体" panose="02010609060101010101" pitchFamily="49" charset="-122"/>
                <a:ea typeface="黑体" panose="02010609060101010101" pitchFamily="49" charset="-122"/>
              </a:rPr>
              <a:t>：学术界</a:t>
            </a:r>
            <a:r>
              <a:rPr lang="zh-CN" altLang="en-US" sz="2400" b="1" dirty="0">
                <a:latin typeface="黑体" panose="02010609060101010101" pitchFamily="49" charset="-122"/>
                <a:ea typeface="黑体" panose="02010609060101010101" pitchFamily="49" charset="-122"/>
              </a:rPr>
              <a:t>和产业界所面临的挑战是如此严峻，以至于只有在</a:t>
            </a:r>
            <a:r>
              <a:rPr lang="zh-CN" altLang="en-US" sz="2400" b="1" dirty="0">
                <a:solidFill>
                  <a:srgbClr val="FF0000"/>
                </a:solidFill>
                <a:latin typeface="黑体" panose="02010609060101010101" pitchFamily="49" charset="-122"/>
                <a:ea typeface="黑体" panose="02010609060101010101" pitchFamily="49" charset="-122"/>
              </a:rPr>
              <a:t>数学</a:t>
            </a:r>
            <a:r>
              <a:rPr lang="zh-CN" altLang="en-US" sz="2400" b="1" dirty="0">
                <a:latin typeface="黑体" panose="02010609060101010101" pitchFamily="49" charset="-122"/>
                <a:ea typeface="黑体" panose="02010609060101010101" pitchFamily="49" charset="-122"/>
              </a:rPr>
              <a:t>科学的帮助和参与下才能得以解决。</a:t>
            </a:r>
            <a:endParaRPr lang="en-US" altLang="zh-CN" sz="2400" b="1" dirty="0">
              <a:latin typeface="黑体" panose="02010609060101010101" pitchFamily="49" charset="-122"/>
              <a:ea typeface="黑体" panose="02010609060101010101" pitchFamily="49" charset="-122"/>
            </a:endParaRPr>
          </a:p>
          <a:p>
            <a:pPr marL="319405" indent="-319405" eaLnBrk="0" hangingPunct="0">
              <a:lnSpc>
                <a:spcPct val="125000"/>
              </a:lnSpc>
              <a:spcBef>
                <a:spcPts val="600"/>
              </a:spcBef>
              <a:spcAft>
                <a:spcPts val="0"/>
              </a:spcAft>
              <a:buSzPct val="100000"/>
              <a:buFont typeface="Wingdings" panose="05000000000000000000" pitchFamily="2" charset="2"/>
              <a:buChar char="Ø"/>
              <a:defRPr/>
            </a:pPr>
            <a:r>
              <a:rPr lang="zh-CN" altLang="en-US" sz="2400" b="1" dirty="0" smtClean="0">
                <a:latin typeface="黑体" panose="02010609060101010101" pitchFamily="49" charset="-122"/>
                <a:ea typeface="黑体" panose="02010609060101010101" pitchFamily="49" charset="-122"/>
              </a:rPr>
              <a:t>英国研究理事会</a:t>
            </a:r>
            <a:r>
              <a:rPr lang="zh-CN" altLang="en-US" sz="2400" b="1" dirty="0">
                <a:latin typeface="黑体" panose="02010609060101010101" pitchFamily="49" charset="-122"/>
                <a:ea typeface="黑体" panose="02010609060101010101" pitchFamily="49" charset="-122"/>
              </a:rPr>
              <a:t>的评估报告认为：</a:t>
            </a:r>
            <a:r>
              <a:rPr lang="zh-CN" altLang="en-US" sz="2400" b="1" dirty="0">
                <a:solidFill>
                  <a:srgbClr val="FF0000"/>
                </a:solidFill>
                <a:latin typeface="黑体" panose="02010609060101010101" pitchFamily="49" charset="-122"/>
                <a:ea typeface="黑体" panose="02010609060101010101" pitchFamily="49" charset="-122"/>
              </a:rPr>
              <a:t>数学</a:t>
            </a:r>
            <a:r>
              <a:rPr lang="zh-CN" altLang="en-US" sz="2400" b="1" dirty="0">
                <a:latin typeface="黑体" panose="02010609060101010101" pitchFamily="49" charset="-122"/>
                <a:ea typeface="黑体" panose="02010609060101010101" pitchFamily="49" charset="-122"/>
              </a:rPr>
              <a:t>研究对英国经济的贡献约占英国所有工作岗位的</a:t>
            </a:r>
            <a:r>
              <a:rPr lang="en-US" altLang="zh-CN" sz="2400" b="1" dirty="0">
                <a:latin typeface="黑体" panose="02010609060101010101" pitchFamily="49" charset="-122"/>
                <a:ea typeface="黑体" panose="02010609060101010101" pitchFamily="49" charset="-122"/>
              </a:rPr>
              <a:t>10</a:t>
            </a:r>
            <a:r>
              <a:rPr lang="zh-CN" altLang="en-US" sz="2400" b="1" dirty="0">
                <a:latin typeface="黑体" panose="02010609060101010101" pitchFamily="49" charset="-122"/>
                <a:ea typeface="黑体" panose="02010609060101010101" pitchFamily="49" charset="-122"/>
              </a:rPr>
              <a:t>％和</a:t>
            </a:r>
            <a:r>
              <a:rPr lang="en-US" altLang="zh-CN" sz="2400" b="1" dirty="0">
                <a:latin typeface="黑体" panose="02010609060101010101" pitchFamily="49" charset="-122"/>
                <a:ea typeface="黑体" panose="02010609060101010101" pitchFamily="49" charset="-122"/>
              </a:rPr>
              <a:t>GDP</a:t>
            </a:r>
            <a:r>
              <a:rPr lang="zh-CN" altLang="en-US" sz="2400" b="1" dirty="0">
                <a:latin typeface="黑体" panose="02010609060101010101" pitchFamily="49" charset="-122"/>
                <a:ea typeface="黑体" panose="02010609060101010101" pitchFamily="49" charset="-122"/>
              </a:rPr>
              <a:t>增加值总额的</a:t>
            </a:r>
            <a:r>
              <a:rPr lang="en-US" altLang="zh-CN" sz="2400" b="1" dirty="0">
                <a:latin typeface="黑体" panose="02010609060101010101" pitchFamily="49" charset="-122"/>
                <a:ea typeface="黑体" panose="02010609060101010101" pitchFamily="49" charset="-122"/>
              </a:rPr>
              <a:t>16</a:t>
            </a:r>
            <a:r>
              <a:rPr lang="zh-CN" altLang="en-US" sz="2400" b="1" dirty="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a:t>
            </a:r>
            <a:endParaRPr lang="en-US" altLang="zh-CN" sz="2400" b="1" dirty="0" smtClean="0">
              <a:latin typeface="黑体" panose="02010609060101010101" pitchFamily="49" charset="-122"/>
              <a:ea typeface="黑体" panose="02010609060101010101" pitchFamily="49" charset="-122"/>
            </a:endParaRPr>
          </a:p>
          <a:p>
            <a:pPr marL="319405" indent="-319405" eaLnBrk="0" hangingPunct="0">
              <a:lnSpc>
                <a:spcPct val="125000"/>
              </a:lnSpc>
              <a:spcBef>
                <a:spcPts val="600"/>
              </a:spcBef>
              <a:spcAft>
                <a:spcPts val="0"/>
              </a:spcAft>
              <a:buSzPct val="100000"/>
              <a:buFont typeface="Wingdings" panose="05000000000000000000" pitchFamily="2" charset="2"/>
              <a:buChar char="Ø"/>
              <a:defRPr/>
            </a:pPr>
            <a:r>
              <a:rPr lang="zh-CN" altLang="en-US" sz="2400" b="1" dirty="0" smtClean="0">
                <a:latin typeface="黑体" panose="02010609060101010101" pitchFamily="49" charset="-122"/>
                <a:ea typeface="黑体" panose="02010609060101010101" pitchFamily="49" charset="-122"/>
              </a:rPr>
              <a:t>在美国科学委员会写给美国总统的咨询报告中特别强调：“高科技本质上是</a:t>
            </a:r>
            <a:r>
              <a:rPr lang="zh-CN" altLang="en-US" sz="2400" b="1" dirty="0" smtClean="0">
                <a:solidFill>
                  <a:srgbClr val="FF0000"/>
                </a:solidFill>
                <a:latin typeface="黑体" panose="02010609060101010101" pitchFamily="49" charset="-122"/>
                <a:ea typeface="黑体" panose="02010609060101010101" pitchFamily="49" charset="-122"/>
              </a:rPr>
              <a:t>数学</a:t>
            </a:r>
            <a:r>
              <a:rPr lang="zh-CN" altLang="en-US" sz="2400" b="1" dirty="0" smtClean="0">
                <a:latin typeface="黑体" panose="02010609060101010101" pitchFamily="49" charset="-122"/>
                <a:ea typeface="黑体" panose="02010609060101010101" pitchFamily="49" charset="-122"/>
              </a:rPr>
              <a:t>技术”。</a:t>
            </a:r>
            <a:endParaRPr lang="zh-CN" altLang="en-US" sz="2400" b="1" dirty="0">
              <a:latin typeface="黑体" panose="02010609060101010101" pitchFamily="49" charset="-122"/>
              <a:ea typeface="黑体" panose="02010609060101010101" pitchFamily="49" charset="-122"/>
            </a:endParaRPr>
          </a:p>
        </p:txBody>
      </p:sp>
      <p:pic>
        <p:nvPicPr>
          <p:cNvPr id="101380" name="Picture 4" descr="European Science Foundation">
            <a:hlinkClick r:id="rId2"/>
          </p:cNvPr>
          <p:cNvPicPr>
            <a:picLocks noChangeAspect="1" noChangeArrowheads="1"/>
          </p:cNvPicPr>
          <p:nvPr/>
        </p:nvPicPr>
        <p:blipFill>
          <a:blip r:embed="rId3" cstate="print"/>
          <a:srcRect/>
          <a:stretch>
            <a:fillRect/>
          </a:stretch>
        </p:blipFill>
        <p:spPr bwMode="auto">
          <a:xfrm>
            <a:off x="6429388" y="1214422"/>
            <a:ext cx="2055812" cy="1443038"/>
          </a:xfrm>
          <a:prstGeom prst="rect">
            <a:avLst/>
          </a:prstGeom>
          <a:noFill/>
          <a:ln w="9525">
            <a:noFill/>
            <a:miter lim="800000"/>
            <a:headEnd/>
            <a:tailEnd/>
          </a:ln>
        </p:spPr>
      </p:pic>
      <p:pic>
        <p:nvPicPr>
          <p:cNvPr id="101381" name="Picture 6" descr="http://b.hiphotos.baidu.com/baike/c0%3Dbaike80%2C5%2C5%2C80%2C26/sign=1bf1ba126f224f4a43947b41689efb37/0823dd54564e925878034ada9e82d158ccbf4ecb.jpg"/>
          <p:cNvPicPr>
            <a:picLocks noChangeAspect="1" noChangeArrowheads="1"/>
          </p:cNvPicPr>
          <p:nvPr/>
        </p:nvPicPr>
        <p:blipFill>
          <a:blip r:embed="rId4" cstate="print"/>
          <a:srcRect/>
          <a:stretch>
            <a:fillRect/>
          </a:stretch>
        </p:blipFill>
        <p:spPr bwMode="auto">
          <a:xfrm>
            <a:off x="6572264" y="3143248"/>
            <a:ext cx="2000250" cy="2000250"/>
          </a:xfrm>
          <a:prstGeom prst="rect">
            <a:avLst/>
          </a:prstGeom>
          <a:noFill/>
          <a:ln w="9525">
            <a:noFill/>
            <a:miter lim="800000"/>
            <a:headEnd/>
            <a:tailEnd/>
          </a:ln>
        </p:spPr>
      </p:pic>
      <p:sp>
        <p:nvSpPr>
          <p:cNvPr id="12" name="矩形 11"/>
          <p:cNvSpPr/>
          <p:nvPr/>
        </p:nvSpPr>
        <p:spPr>
          <a:xfrm>
            <a:off x="2051720" y="214290"/>
            <a:ext cx="6899930"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4"/>
          <p:cNvPicPr>
            <a:picLocks noChangeAspect="1"/>
          </p:cNvPicPr>
          <p:nvPr/>
        </p:nvPicPr>
        <p:blipFill>
          <a:blip r:embed="rId1" cstate="print"/>
          <a:srcRect/>
          <a:stretch>
            <a:fillRect/>
          </a:stretch>
        </p:blipFill>
        <p:spPr bwMode="auto">
          <a:xfrm>
            <a:off x="36513" y="5610220"/>
            <a:ext cx="9107487" cy="1247780"/>
          </a:xfrm>
          <a:prstGeom prst="rect">
            <a:avLst/>
          </a:prstGeom>
          <a:noFill/>
          <a:ln w="9525">
            <a:noFill/>
            <a:miter lim="800000"/>
            <a:headEnd/>
            <a:tailEnd/>
          </a:ln>
        </p:spPr>
      </p:pic>
      <p:sp>
        <p:nvSpPr>
          <p:cNvPr id="3" name="内容占位符 2"/>
          <p:cNvSpPr>
            <a:spLocks noGrp="1"/>
          </p:cNvSpPr>
          <p:nvPr>
            <p:ph idx="1"/>
          </p:nvPr>
        </p:nvSpPr>
        <p:spPr>
          <a:xfrm>
            <a:off x="642910" y="1500174"/>
            <a:ext cx="4071966" cy="2000264"/>
          </a:xfrm>
        </p:spPr>
        <p:txBody>
          <a:bodyPr/>
          <a:lstStyle/>
          <a:p>
            <a:pPr>
              <a:lnSpc>
                <a:spcPct val="125000"/>
              </a:lnSpc>
              <a:spcBef>
                <a:spcPts val="600"/>
              </a:spcBef>
              <a:spcAft>
                <a:spcPts val="0"/>
              </a:spcAft>
              <a:buSzPct val="100000"/>
              <a:buFont typeface="Wingdings" panose="05000000000000000000" pitchFamily="2" charset="2"/>
              <a:buChar char="p"/>
              <a:defRPr/>
            </a:pPr>
            <a:r>
              <a:rPr lang="zh-CN" altLang="en-US" sz="2400" b="1" kern="1200" dirty="0" smtClean="0">
                <a:latin typeface="黑体" panose="02010609060101010101" pitchFamily="49" charset="-122"/>
                <a:ea typeface="黑体" panose="02010609060101010101" pitchFamily="49" charset="-122"/>
              </a:rPr>
              <a:t>韩国总统朴槿惠：“</a:t>
            </a:r>
            <a:r>
              <a:rPr lang="zh-CN" altLang="en-US" sz="2400" b="1" kern="1200" dirty="0" smtClean="0">
                <a:solidFill>
                  <a:srgbClr val="FF0000"/>
                </a:solidFill>
                <a:latin typeface="黑体" panose="02010609060101010101" pitchFamily="49" charset="-122"/>
                <a:ea typeface="黑体" panose="02010609060101010101" pitchFamily="49" charset="-122"/>
              </a:rPr>
              <a:t>数学</a:t>
            </a:r>
            <a:r>
              <a:rPr lang="zh-CN" altLang="en-US" sz="2400" b="1" kern="1200" dirty="0" smtClean="0">
                <a:latin typeface="黑体" panose="02010609060101010101" pitchFamily="49" charset="-122"/>
                <a:ea typeface="黑体" panose="02010609060101010101" pitchFamily="49" charset="-122"/>
              </a:rPr>
              <a:t>引发了现代科技的革新，并给人们的生活带来了不可想象的影响。” </a:t>
            </a:r>
            <a:endParaRPr lang="en-US" altLang="zh-CN" sz="2400" b="1" kern="1200" dirty="0" smtClean="0">
              <a:latin typeface="黑体" panose="02010609060101010101" pitchFamily="49" charset="-122"/>
              <a:ea typeface="黑体" panose="02010609060101010101" pitchFamily="49" charset="-122"/>
            </a:endParaRPr>
          </a:p>
          <a:p>
            <a:pPr>
              <a:buNone/>
              <a:defRPr/>
            </a:pPr>
            <a:endParaRPr lang="zh-CN" altLang="en-US" dirty="0"/>
          </a:p>
        </p:txBody>
      </p:sp>
      <p:pic>
        <p:nvPicPr>
          <p:cNvPr id="102403" name="Picture 4" descr="http://korea.people.com.cn/NMediaFile/2014/0814/FOREIGN201408141008000522773680565.jpg">
            <a:hlinkClick r:id="rId2"/>
          </p:cNvPr>
          <p:cNvPicPr>
            <a:picLocks noChangeAspect="1" noChangeArrowheads="1"/>
          </p:cNvPicPr>
          <p:nvPr/>
        </p:nvPicPr>
        <p:blipFill>
          <a:blip r:embed="rId3" cstate="print"/>
          <a:srcRect/>
          <a:stretch>
            <a:fillRect/>
          </a:stretch>
        </p:blipFill>
        <p:spPr bwMode="auto">
          <a:xfrm>
            <a:off x="5000628" y="1214422"/>
            <a:ext cx="3540447" cy="2357454"/>
          </a:xfrm>
          <a:prstGeom prst="rect">
            <a:avLst/>
          </a:prstGeom>
          <a:noFill/>
          <a:ln w="9525">
            <a:noFill/>
            <a:miter lim="800000"/>
            <a:headEnd/>
            <a:tailEnd/>
          </a:ln>
        </p:spPr>
      </p:pic>
      <p:sp>
        <p:nvSpPr>
          <p:cNvPr id="9" name="矩形 8"/>
          <p:cNvSpPr/>
          <p:nvPr/>
        </p:nvSpPr>
        <p:spPr>
          <a:xfrm>
            <a:off x="571472" y="3714752"/>
            <a:ext cx="7993063" cy="1875513"/>
          </a:xfrm>
          <a:prstGeom prst="rect">
            <a:avLst/>
          </a:prstGeom>
        </p:spPr>
        <p:txBody>
          <a:bodyPr>
            <a:spAutoFit/>
          </a:bodyPr>
          <a:lstStyle/>
          <a:p>
            <a:pPr marL="457200" indent="-457200">
              <a:lnSpc>
                <a:spcPct val="125000"/>
              </a:lnSpc>
              <a:spcAft>
                <a:spcPts val="600"/>
              </a:spcAft>
              <a:buSzPct val="100000"/>
              <a:buFont typeface="Wingdings" panose="05000000000000000000" pitchFamily="2" charset="2"/>
              <a:buChar char="p"/>
              <a:defRPr/>
            </a:pPr>
            <a:r>
              <a:rPr lang="zh-CN" altLang="zh-CN" sz="2400" b="1" dirty="0" smtClean="0">
                <a:latin typeface="黑体" panose="02010609060101010101" pitchFamily="49" charset="-122"/>
                <a:ea typeface="黑体" panose="02010609060101010101" pitchFamily="49" charset="-122"/>
              </a:rPr>
              <a:t>瑞士联邦</a:t>
            </a:r>
            <a:r>
              <a:rPr lang="zh-CN" altLang="zh-CN" sz="2400" b="1" dirty="0">
                <a:latin typeface="黑体" panose="02010609060101010101" pitchFamily="49" charset="-122"/>
                <a:ea typeface="黑体" panose="02010609060101010101" pitchFamily="49" charset="-122"/>
              </a:rPr>
              <a:t>的科学</a:t>
            </a:r>
            <a:r>
              <a:rPr lang="zh-CN" altLang="zh-CN" sz="2400" b="1" dirty="0" smtClean="0">
                <a:latin typeface="黑体" panose="02010609060101010101" pitchFamily="49" charset="-122"/>
                <a:ea typeface="黑体" panose="02010609060101010101" pitchFamily="49" charset="-122"/>
              </a:rPr>
              <a:t>部长</a:t>
            </a:r>
            <a:r>
              <a:rPr lang="zh-CN" altLang="en-US" sz="2400" b="1" dirty="0" smtClean="0">
                <a:latin typeface="黑体" panose="02010609060101010101" pitchFamily="49" charset="-122"/>
                <a:ea typeface="黑体" panose="02010609060101010101" pitchFamily="49" charset="-122"/>
              </a:rPr>
              <a:t>：</a:t>
            </a:r>
            <a:r>
              <a:rPr lang="zh-CN" altLang="zh-CN" sz="2400" b="1" dirty="0" smtClean="0">
                <a:latin typeface="黑体" panose="02010609060101010101" pitchFamily="49" charset="-122"/>
                <a:ea typeface="黑体" panose="02010609060101010101" pitchFamily="49" charset="-122"/>
              </a:rPr>
              <a:t>对</a:t>
            </a:r>
            <a:r>
              <a:rPr lang="zh-CN" altLang="zh-CN" sz="2400" b="1" dirty="0">
                <a:solidFill>
                  <a:srgbClr val="FF0000"/>
                </a:solidFill>
                <a:latin typeface="黑体" panose="02010609060101010101" pitchFamily="49" charset="-122"/>
                <a:ea typeface="黑体" panose="02010609060101010101" pitchFamily="49" charset="-122"/>
              </a:rPr>
              <a:t>数学</a:t>
            </a:r>
            <a:r>
              <a:rPr lang="zh-CN" altLang="zh-CN" sz="2400" b="1" dirty="0">
                <a:latin typeface="黑体" panose="02010609060101010101" pitchFamily="49" charset="-122"/>
                <a:ea typeface="黑体" panose="02010609060101010101" pitchFamily="49" charset="-122"/>
              </a:rPr>
              <a:t>发现的重要性的认识往往需要经历较长的时间，必须经历</a:t>
            </a:r>
            <a:r>
              <a:rPr lang="en-US" altLang="zh-CN" sz="2400" b="1" dirty="0">
                <a:latin typeface="黑体" panose="02010609060101010101" pitchFamily="49" charset="-122"/>
                <a:ea typeface="黑体" panose="02010609060101010101" pitchFamily="49" charset="-122"/>
              </a:rPr>
              <a:t>20</a:t>
            </a:r>
            <a:r>
              <a:rPr lang="zh-CN" altLang="zh-CN" sz="2400" b="1" dirty="0">
                <a:latin typeface="黑体" panose="02010609060101010101" pitchFamily="49" charset="-122"/>
                <a:ea typeface="黑体" panose="02010609060101010101" pitchFamily="49" charset="-122"/>
              </a:rPr>
              <a:t>年或者更长些</a:t>
            </a:r>
            <a:r>
              <a:rPr lang="zh-CN" altLang="en-US" sz="2400" b="1" dirty="0">
                <a:latin typeface="黑体" panose="02010609060101010101" pitchFamily="49" charset="-122"/>
                <a:ea typeface="黑体" panose="02010609060101010101" pitchFamily="49" charset="-122"/>
              </a:rPr>
              <a:t>，</a:t>
            </a:r>
            <a:r>
              <a:rPr lang="zh-CN" altLang="zh-CN" sz="2400" b="1" dirty="0">
                <a:latin typeface="黑体" panose="02010609060101010101" pitchFamily="49" charset="-122"/>
                <a:ea typeface="黑体" panose="02010609060101010101" pitchFamily="49" charset="-122"/>
              </a:rPr>
              <a:t>不幸的是政治家们总是想要见到非常短期的效果</a:t>
            </a:r>
            <a:r>
              <a:rPr lang="zh-CN" altLang="en-US" sz="2400" b="1" dirty="0" smtClean="0">
                <a:latin typeface="黑体" panose="02010609060101010101" pitchFamily="49" charset="-122"/>
                <a:ea typeface="黑体" panose="02010609060101010101" pitchFamily="49" charset="-122"/>
              </a:rPr>
              <a:t>。</a:t>
            </a:r>
            <a:r>
              <a:rPr lang="zh-CN" altLang="zh-CN" sz="2400" b="1" dirty="0" smtClean="0">
                <a:latin typeface="黑体" panose="02010609060101010101" pitchFamily="49" charset="-122"/>
                <a:ea typeface="黑体" panose="02010609060101010101" pitchFamily="49" charset="-122"/>
              </a:rPr>
              <a:t>然而</a:t>
            </a:r>
            <a:r>
              <a:rPr lang="zh-CN" altLang="zh-CN" sz="2400" b="1" dirty="0">
                <a:latin typeface="黑体" panose="02010609060101010101" pitchFamily="49" charset="-122"/>
                <a:ea typeface="黑体" panose="02010609060101010101" pitchFamily="49" charset="-122"/>
              </a:rPr>
              <a:t>，这是危险的，因为目光太短浅了</a:t>
            </a:r>
            <a:r>
              <a:rPr lang="zh-CN" altLang="en-US" sz="2400" b="1" dirty="0">
                <a:latin typeface="黑体" panose="02010609060101010101" pitchFamily="49" charset="-122"/>
                <a:ea typeface="黑体" panose="02010609060101010101" pitchFamily="49" charset="-122"/>
              </a:rPr>
              <a:t>。</a:t>
            </a:r>
            <a:endParaRPr lang="zh-CN" altLang="en-US" sz="2400" b="1" dirty="0">
              <a:latin typeface="黑体" panose="02010609060101010101" pitchFamily="49" charset="-122"/>
              <a:ea typeface="黑体" panose="02010609060101010101" pitchFamily="49" charset="-122"/>
            </a:endParaRPr>
          </a:p>
        </p:txBody>
      </p:sp>
      <p:sp>
        <p:nvSpPr>
          <p:cNvPr id="10" name="矩形 9"/>
          <p:cNvSpPr/>
          <p:nvPr/>
        </p:nvSpPr>
        <p:spPr>
          <a:xfrm>
            <a:off x="1763688" y="214290"/>
            <a:ext cx="7187962"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sp>
        <p:nvSpPr>
          <p:cNvPr id="8" name="灯片编号占位符 7"/>
          <p:cNvSpPr>
            <a:spLocks noGrp="1"/>
          </p:cNvSpPr>
          <p:nvPr>
            <p:ph type="sldNum" sz="quarter" idx="12"/>
          </p:nvPr>
        </p:nvSpPr>
        <p:spPr/>
        <p:txBody>
          <a:bodyPr/>
          <a:lstStyle/>
          <a:p>
            <a:pPr>
              <a:defRPr/>
            </a:pPr>
            <a:fld id="{6138BB96-8681-432E-9608-AD14D79F84AC}" type="slidenum">
              <a:rPr lang="zh-CN" altLang="en-US" smtClean="0"/>
            </a:fld>
            <a:endParaRPr lang="zh-CN" altLang="en-US"/>
          </a:p>
        </p:txBody>
      </p:sp>
      <p:sp>
        <p:nvSpPr>
          <p:cNvPr id="9" name="矩形 8"/>
          <p:cNvSpPr/>
          <p:nvPr/>
        </p:nvSpPr>
        <p:spPr>
          <a:xfrm>
            <a:off x="857224" y="1214422"/>
            <a:ext cx="7786742" cy="1927900"/>
          </a:xfrm>
          <a:prstGeom prst="rect">
            <a:avLst/>
          </a:prstGeom>
        </p:spPr>
        <p:txBody>
          <a:bodyPr wrap="square">
            <a:spAutoFit/>
          </a:bodyPr>
          <a:lstStyle/>
          <a:p>
            <a:pPr marL="342900" indent="-342900" eaLnBrk="0" hangingPunct="0">
              <a:lnSpc>
                <a:spcPct val="122000"/>
              </a:lnSpc>
              <a:spcBef>
                <a:spcPts val="600"/>
              </a:spcBef>
              <a:buSzPct val="100000"/>
              <a:buFont typeface="Wingdings" panose="05000000000000000000" pitchFamily="2" charset="2"/>
              <a:buChar char="p"/>
              <a:defRPr/>
            </a:pPr>
            <a:r>
              <a:rPr lang="zh-CN" altLang="en-US" sz="2400" b="1" dirty="0" smtClean="0">
                <a:latin typeface="黑体" panose="02010609060101010101" pitchFamily="49" charset="-122"/>
                <a:ea typeface="黑体" panose="02010609060101010101" pitchFamily="49" charset="-122"/>
              </a:rPr>
              <a:t>世界强国与数学强国 </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紫光阁杂志</a:t>
            </a:r>
            <a:r>
              <a:rPr lang="en-US" altLang="zh-CN" sz="2400" b="1" dirty="0" smtClean="0">
                <a:latin typeface="黑体" panose="02010609060101010101" pitchFamily="49" charset="-122"/>
                <a:ea typeface="黑体" panose="02010609060101010101" pitchFamily="49" charset="-122"/>
              </a:rPr>
              <a:t>, 2014)</a:t>
            </a:r>
            <a:endParaRPr lang="zh-CN" altLang="en-US" sz="2400" b="1" dirty="0" smtClean="0">
              <a:latin typeface="黑体" panose="02010609060101010101" pitchFamily="49" charset="-122"/>
              <a:ea typeface="黑体" panose="02010609060101010101" pitchFamily="49" charset="-122"/>
            </a:endParaRPr>
          </a:p>
          <a:p>
            <a:pPr algn="just">
              <a:lnSpc>
                <a:spcPct val="125000"/>
              </a:lnSpc>
              <a:spcAft>
                <a:spcPts val="600"/>
              </a:spcAft>
            </a:pPr>
            <a:r>
              <a:rPr lang="zh-CN" altLang="en-US" sz="2400" b="1" dirty="0" smtClean="0">
                <a:latin typeface="黑体" panose="02010609060101010101" pitchFamily="49" charset="-122"/>
                <a:ea typeface="黑体" panose="02010609060101010101" pitchFamily="49" charset="-122"/>
              </a:rPr>
              <a:t>    数学实力往往影响着国家实力，世界强国必然是数学强国。数学对于一个国家的发展至关重要，发达国家常常把保持数学领先地位作为他们的战略需求。 </a:t>
            </a:r>
            <a:endParaRPr lang="zh-CN" altLang="en-US" sz="2400" b="1" dirty="0" smtClean="0">
              <a:latin typeface="黑体" panose="02010609060101010101" pitchFamily="49" charset="-122"/>
              <a:ea typeface="黑体" panose="02010609060101010101" pitchFamily="49" charset="-122"/>
            </a:endParaRPr>
          </a:p>
        </p:txBody>
      </p:sp>
      <p:pic>
        <p:nvPicPr>
          <p:cNvPr id="133124" name="Picture 4" descr="http://s11.sinaimg.cn/mw690/001ozhLrzy6Uw8zhXIe4a&amp;690"/>
          <p:cNvPicPr>
            <a:picLocks noChangeAspect="1" noChangeArrowheads="1"/>
          </p:cNvPicPr>
          <p:nvPr/>
        </p:nvPicPr>
        <p:blipFill>
          <a:blip r:embed="rId2" cstate="print"/>
          <a:srcRect/>
          <a:stretch>
            <a:fillRect/>
          </a:stretch>
        </p:blipFill>
        <p:spPr bwMode="auto">
          <a:xfrm>
            <a:off x="1785918" y="3286124"/>
            <a:ext cx="3714776" cy="3262543"/>
          </a:xfrm>
          <a:prstGeom prst="rect">
            <a:avLst/>
          </a:prstGeom>
          <a:noFill/>
        </p:spPr>
      </p:pic>
      <p:pic>
        <p:nvPicPr>
          <p:cNvPr id="133126" name="Picture 6" descr="http://zggzz.zgg.gov.cn/wqzzh/201408/201408/W020140814518789762862_156.jpg"/>
          <p:cNvPicPr>
            <a:picLocks noChangeAspect="1" noChangeArrowheads="1"/>
          </p:cNvPicPr>
          <p:nvPr/>
        </p:nvPicPr>
        <p:blipFill>
          <a:blip r:embed="rId3" cstate="print"/>
          <a:srcRect/>
          <a:stretch>
            <a:fillRect/>
          </a:stretch>
        </p:blipFill>
        <p:spPr bwMode="auto">
          <a:xfrm>
            <a:off x="6000760" y="3188126"/>
            <a:ext cx="1643074" cy="2253960"/>
          </a:xfrm>
          <a:prstGeom prst="rect">
            <a:avLst/>
          </a:prstGeom>
          <a:noFill/>
        </p:spPr>
      </p:pic>
      <p:sp>
        <p:nvSpPr>
          <p:cNvPr id="10" name="矩形 9"/>
          <p:cNvSpPr/>
          <p:nvPr/>
        </p:nvSpPr>
        <p:spPr>
          <a:xfrm>
            <a:off x="1907704" y="214290"/>
            <a:ext cx="7043946"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sp>
        <p:nvSpPr>
          <p:cNvPr id="8" name="灯片编号占位符 7"/>
          <p:cNvSpPr>
            <a:spLocks noGrp="1"/>
          </p:cNvSpPr>
          <p:nvPr>
            <p:ph type="sldNum" sz="quarter" idx="12"/>
          </p:nvPr>
        </p:nvSpPr>
        <p:spPr/>
        <p:txBody>
          <a:bodyPr/>
          <a:lstStyle/>
          <a:p>
            <a:pPr>
              <a:defRPr/>
            </a:pPr>
            <a:fld id="{6138BB96-8681-432E-9608-AD14D79F84AC}" type="slidenum">
              <a:rPr lang="zh-CN" altLang="en-US" smtClean="0"/>
            </a:fld>
            <a:endParaRPr lang="zh-CN" altLang="en-US"/>
          </a:p>
        </p:txBody>
      </p:sp>
      <p:sp>
        <p:nvSpPr>
          <p:cNvPr id="9" name="矩形 8"/>
          <p:cNvSpPr/>
          <p:nvPr/>
        </p:nvSpPr>
        <p:spPr>
          <a:xfrm>
            <a:off x="714348" y="1214422"/>
            <a:ext cx="7500990" cy="3722173"/>
          </a:xfrm>
          <a:prstGeom prst="rect">
            <a:avLst/>
          </a:prstGeom>
        </p:spPr>
        <p:txBody>
          <a:bodyPr wrap="square">
            <a:spAutoFit/>
          </a:bodyPr>
          <a:lstStyle/>
          <a:p>
            <a:pPr marL="457200" indent="-457200">
              <a:lnSpc>
                <a:spcPct val="125000"/>
              </a:lnSpc>
              <a:spcAft>
                <a:spcPts val="600"/>
              </a:spcAft>
              <a:buFont typeface="Wingdings" panose="05000000000000000000" pitchFamily="2" charset="2"/>
              <a:buChar char="Ø"/>
            </a:pPr>
            <a:r>
              <a:rPr lang="en-US" altLang="zh-CN" sz="2400" b="1" dirty="0" smtClean="0">
                <a:latin typeface="黑体" panose="02010609060101010101" pitchFamily="49" charset="-122"/>
                <a:ea typeface="黑体" panose="02010609060101010101" pitchFamily="49" charset="-122"/>
              </a:rPr>
              <a:t>17-19</a:t>
            </a:r>
            <a:r>
              <a:rPr lang="zh-CN" altLang="en-US" sz="2400" b="1" dirty="0" smtClean="0">
                <a:latin typeface="黑体" panose="02010609060101010101" pitchFamily="49" charset="-122"/>
                <a:ea typeface="黑体" panose="02010609060101010101" pitchFamily="49" charset="-122"/>
              </a:rPr>
              <a:t>世纪英国、法国，后来德国，都是欧洲大国，也是数学强国。</a:t>
            </a:r>
            <a:r>
              <a:rPr lang="en-US" altLang="zh-CN" sz="2400" b="1" dirty="0" smtClean="0">
                <a:latin typeface="黑体" panose="02010609060101010101" pitchFamily="49" charset="-122"/>
                <a:ea typeface="黑体" panose="02010609060101010101" pitchFamily="49" charset="-122"/>
              </a:rPr>
              <a:t>17</a:t>
            </a:r>
            <a:r>
              <a:rPr lang="zh-CN" altLang="en-US" sz="2400" b="1" dirty="0" smtClean="0">
                <a:latin typeface="黑体" panose="02010609060101010101" pitchFamily="49" charset="-122"/>
                <a:ea typeface="黑体" panose="02010609060101010101" pitchFamily="49" charset="-122"/>
              </a:rPr>
              <a:t>世纪英国牛顿发明了微积分，用微积分研究了许多力学、天体运动的问题，在数学上这是一场革命，由此英国曾在数学上引领了潮流。法国本来就有良好的数学文化传统，一直保持数学强国的地位。</a:t>
            </a:r>
            <a:r>
              <a:rPr lang="en-US" altLang="zh-CN" sz="2400" b="1" dirty="0" smtClean="0">
                <a:latin typeface="黑体" panose="02010609060101010101" pitchFamily="49" charset="-122"/>
                <a:ea typeface="黑体" panose="02010609060101010101" pitchFamily="49" charset="-122"/>
              </a:rPr>
              <a:t>19</a:t>
            </a:r>
            <a:r>
              <a:rPr lang="zh-CN" altLang="en-US" sz="2400" b="1" dirty="0" smtClean="0">
                <a:latin typeface="黑体" panose="02010609060101010101" pitchFamily="49" charset="-122"/>
                <a:ea typeface="黑体" panose="02010609060101010101" pitchFamily="49" charset="-122"/>
              </a:rPr>
              <a:t>世纪德、法争雄，在数学上的竞争也非常激烈，到了</a:t>
            </a:r>
            <a:r>
              <a:rPr lang="en-US" altLang="zh-CN" sz="2400" b="1" dirty="0" smtClean="0">
                <a:latin typeface="黑体" panose="02010609060101010101" pitchFamily="49" charset="-122"/>
                <a:ea typeface="黑体" panose="02010609060101010101" pitchFamily="49" charset="-122"/>
              </a:rPr>
              <a:t>20</a:t>
            </a:r>
            <a:r>
              <a:rPr lang="zh-CN" altLang="en-US" sz="2400" b="1" dirty="0" smtClean="0">
                <a:latin typeface="黑体" panose="02010609060101010101" pitchFamily="49" charset="-122"/>
                <a:ea typeface="黑体" panose="02010609060101010101" pitchFamily="49" charset="-122"/>
              </a:rPr>
              <a:t>世纪初德国哥廷根成为世界数学的中心。 </a:t>
            </a:r>
            <a:endParaRPr lang="en-US" altLang="zh-CN" sz="2400" b="1" dirty="0" smtClean="0">
              <a:latin typeface="黑体" panose="02010609060101010101" pitchFamily="49" charset="-122"/>
              <a:ea typeface="黑体" panose="02010609060101010101" pitchFamily="49" charset="-122"/>
            </a:endParaRPr>
          </a:p>
        </p:txBody>
      </p:sp>
      <p:sp>
        <p:nvSpPr>
          <p:cNvPr id="10" name="矩形 9"/>
          <p:cNvSpPr/>
          <p:nvPr/>
        </p:nvSpPr>
        <p:spPr>
          <a:xfrm>
            <a:off x="1979712" y="214290"/>
            <a:ext cx="6971938"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sp>
        <p:nvSpPr>
          <p:cNvPr id="8" name="灯片编号占位符 7"/>
          <p:cNvSpPr>
            <a:spLocks noGrp="1"/>
          </p:cNvSpPr>
          <p:nvPr>
            <p:ph type="sldNum" sz="quarter" idx="12"/>
          </p:nvPr>
        </p:nvSpPr>
        <p:spPr/>
        <p:txBody>
          <a:bodyPr/>
          <a:lstStyle/>
          <a:p>
            <a:pPr>
              <a:defRPr/>
            </a:pPr>
            <a:fld id="{6138BB96-8681-432E-9608-AD14D79F84AC}" type="slidenum">
              <a:rPr lang="zh-CN" altLang="en-US" smtClean="0"/>
            </a:fld>
            <a:endParaRPr lang="zh-CN" altLang="en-US"/>
          </a:p>
        </p:txBody>
      </p:sp>
      <p:sp>
        <p:nvSpPr>
          <p:cNvPr id="9" name="矩形 8"/>
          <p:cNvSpPr/>
          <p:nvPr/>
        </p:nvSpPr>
        <p:spPr>
          <a:xfrm>
            <a:off x="714348" y="1214422"/>
            <a:ext cx="7500990" cy="4247317"/>
          </a:xfrm>
          <a:prstGeom prst="rect">
            <a:avLst/>
          </a:prstGeom>
        </p:spPr>
        <p:txBody>
          <a:bodyPr wrap="square">
            <a:spAutoFit/>
          </a:bodyPr>
          <a:lstStyle/>
          <a:p>
            <a:pPr marL="457200" indent="-457200">
              <a:lnSpc>
                <a:spcPct val="125000"/>
              </a:lnSpc>
              <a:spcAft>
                <a:spcPts val="600"/>
              </a:spcAft>
              <a:buFont typeface="Wingdings" panose="05000000000000000000" pitchFamily="2" charset="2"/>
              <a:buChar char="Ø"/>
            </a:pPr>
            <a:r>
              <a:rPr lang="zh-CN" altLang="en-US" sz="2400" b="1" dirty="0" smtClean="0">
                <a:latin typeface="黑体" panose="02010609060101010101" pitchFamily="49" charset="-122"/>
                <a:ea typeface="黑体" panose="02010609060101010101" pitchFamily="49" charset="-122"/>
              </a:rPr>
              <a:t>俄罗斯数学从</a:t>
            </a:r>
            <a:r>
              <a:rPr lang="en-US" altLang="zh-CN" sz="2400" b="1" dirty="0" smtClean="0">
                <a:latin typeface="黑体" panose="02010609060101010101" pitchFamily="49" charset="-122"/>
                <a:ea typeface="黑体" panose="02010609060101010101" pitchFamily="49" charset="-122"/>
              </a:rPr>
              <a:t>19</a:t>
            </a:r>
            <a:r>
              <a:rPr lang="zh-CN" altLang="en-US" sz="2400" b="1" dirty="0" smtClean="0">
                <a:latin typeface="黑体" panose="02010609060101010101" pitchFamily="49" charset="-122"/>
                <a:ea typeface="黑体" panose="02010609060101010101" pitchFamily="49" charset="-122"/>
              </a:rPr>
              <a:t>世纪开始崛起，到了</a:t>
            </a:r>
            <a:r>
              <a:rPr lang="en-US" altLang="zh-CN" sz="2400" b="1" dirty="0" smtClean="0">
                <a:latin typeface="黑体" panose="02010609060101010101" pitchFamily="49" charset="-122"/>
                <a:ea typeface="黑体" panose="02010609060101010101" pitchFamily="49" charset="-122"/>
              </a:rPr>
              <a:t>20</a:t>
            </a:r>
            <a:r>
              <a:rPr lang="zh-CN" altLang="en-US" sz="2400" b="1" dirty="0" smtClean="0">
                <a:latin typeface="黑体" panose="02010609060101010101" pitchFamily="49" charset="-122"/>
                <a:ea typeface="黑体" panose="02010609060101010101" pitchFamily="49" charset="-122"/>
              </a:rPr>
              <a:t>世纪前苏联时期成为世界数学强国之一。特别是苏联于</a:t>
            </a:r>
            <a:r>
              <a:rPr lang="en-US" altLang="zh-CN" sz="2400" b="1" dirty="0" smtClean="0">
                <a:latin typeface="黑体" panose="02010609060101010101" pitchFamily="49" charset="-122"/>
                <a:ea typeface="黑体" panose="02010609060101010101" pitchFamily="49" charset="-122"/>
              </a:rPr>
              <a:t>1958</a:t>
            </a:r>
            <a:r>
              <a:rPr lang="zh-CN" altLang="en-US" sz="2400" b="1" dirty="0" smtClean="0">
                <a:latin typeface="黑体" panose="02010609060101010101" pitchFamily="49" charset="-122"/>
                <a:ea typeface="黑体" panose="02010609060101010101" pitchFamily="49" charset="-122"/>
              </a:rPr>
              <a:t>年成功发射了第一颗人造地球卫星，震撼了全世界。当时美国总统约翰</a:t>
            </a:r>
            <a:r>
              <a:rPr lang="en-US" altLang="zh-CN" sz="2400" b="1" dirty="0" smtClean="0">
                <a:latin typeface="黑体" panose="02010609060101010101" pitchFamily="49" charset="-122"/>
                <a:ea typeface="黑体" panose="02010609060101010101" pitchFamily="49" charset="-122"/>
              </a:rPr>
              <a:t>.</a:t>
            </a:r>
            <a:r>
              <a:rPr lang="zh-CN" altLang="en-US" sz="2400" b="1" dirty="0" smtClean="0">
                <a:latin typeface="黑体" panose="02010609060101010101" pitchFamily="49" charset="-122"/>
                <a:ea typeface="黑体" panose="02010609060101010101" pitchFamily="49" charset="-122"/>
              </a:rPr>
              <a:t>肯尼迪决心要在空间技术上赶超苏联。他了解到：苏联成功发射卫星的原因之一，是苏联在与此相关的数学领域处于世界的领先地位。此外，苏联重视基础科学教育（包含数学教育）也是它在基础科学研究中具有雄厚实力的一个重要原因，于是下令大力发展数学。</a:t>
            </a:r>
            <a:endParaRPr lang="en-US" altLang="zh-CN" sz="2400" b="1" dirty="0" smtClean="0">
              <a:latin typeface="黑体" panose="02010609060101010101" pitchFamily="49" charset="-122"/>
              <a:ea typeface="黑体" panose="02010609060101010101" pitchFamily="49" charset="-122"/>
            </a:endParaRPr>
          </a:p>
        </p:txBody>
      </p:sp>
      <p:sp>
        <p:nvSpPr>
          <p:cNvPr id="10" name="矩形 9"/>
          <p:cNvSpPr/>
          <p:nvPr/>
        </p:nvSpPr>
        <p:spPr>
          <a:xfrm>
            <a:off x="1043608" y="214290"/>
            <a:ext cx="7908042"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smtClean="0"/>
              <a:t>问    题</a:t>
            </a:r>
            <a:endParaRPr lang="zh-CN" altLang="en-US" sz="4000" b="1" dirty="0"/>
          </a:p>
        </p:txBody>
      </p:sp>
      <p:sp>
        <p:nvSpPr>
          <p:cNvPr id="3" name="内容占位符 2"/>
          <p:cNvSpPr>
            <a:spLocks noGrp="1"/>
          </p:cNvSpPr>
          <p:nvPr>
            <p:ph idx="1"/>
          </p:nvPr>
        </p:nvSpPr>
        <p:spPr/>
        <p:txBody>
          <a:bodyPr/>
          <a:lstStyle/>
          <a:p>
            <a:r>
              <a:rPr lang="zh-CN" altLang="en-US" b="1" dirty="0" smtClean="0"/>
              <a:t>上世纪，数学教育中一次大讨论：</a:t>
            </a:r>
            <a:endParaRPr lang="en-US" altLang="zh-CN" b="1" dirty="0" smtClean="0"/>
          </a:p>
          <a:p>
            <a:endParaRPr lang="en-US" altLang="zh-CN" b="1" dirty="0" smtClean="0"/>
          </a:p>
          <a:p>
            <a:r>
              <a:rPr lang="en-US" altLang="zh-CN" b="1" dirty="0" smtClean="0"/>
              <a:t>    What  is  the  key  in  mathematics  and  mathematical  education  ?</a:t>
            </a:r>
            <a:endParaRPr lang="zh-CN" altLang="en-US"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sp>
        <p:nvSpPr>
          <p:cNvPr id="8" name="灯片编号占位符 7"/>
          <p:cNvSpPr>
            <a:spLocks noGrp="1"/>
          </p:cNvSpPr>
          <p:nvPr>
            <p:ph type="sldNum" sz="quarter" idx="12"/>
          </p:nvPr>
        </p:nvSpPr>
        <p:spPr/>
        <p:txBody>
          <a:bodyPr/>
          <a:lstStyle/>
          <a:p>
            <a:pPr>
              <a:defRPr/>
            </a:pPr>
            <a:fld id="{6138BB96-8681-432E-9608-AD14D79F84AC}" type="slidenum">
              <a:rPr lang="zh-CN" altLang="en-US" smtClean="0"/>
            </a:fld>
            <a:endParaRPr lang="zh-CN" altLang="en-US"/>
          </a:p>
        </p:txBody>
      </p:sp>
      <p:sp>
        <p:nvSpPr>
          <p:cNvPr id="9" name="矩形 8"/>
          <p:cNvSpPr/>
          <p:nvPr/>
        </p:nvSpPr>
        <p:spPr>
          <a:xfrm>
            <a:off x="714348" y="1071546"/>
            <a:ext cx="7715304" cy="4708981"/>
          </a:xfrm>
          <a:prstGeom prst="rect">
            <a:avLst/>
          </a:prstGeom>
        </p:spPr>
        <p:txBody>
          <a:bodyPr wrap="square">
            <a:spAutoFit/>
          </a:bodyPr>
          <a:lstStyle/>
          <a:p>
            <a:pPr marL="457200" indent="-457200">
              <a:lnSpc>
                <a:spcPct val="125000"/>
              </a:lnSpc>
              <a:spcAft>
                <a:spcPts val="600"/>
              </a:spcAft>
              <a:buFont typeface="Wingdings" panose="05000000000000000000" pitchFamily="2" charset="2"/>
              <a:buChar char="Ø"/>
            </a:pPr>
            <a:r>
              <a:rPr lang="zh-CN" altLang="en-US" sz="2400" b="1" dirty="0" smtClean="0">
                <a:latin typeface="黑体" panose="02010609060101010101" pitchFamily="49" charset="-122"/>
                <a:ea typeface="黑体" panose="02010609060101010101" pitchFamily="49" charset="-122"/>
              </a:rPr>
              <a:t>第二次世界大战前美国只是一个新兴国家，在数学上还落后于欧洲，但是今天他已经成为唯一的数学超级大国。战前德国纳粹排犹，大批欧洲的犹太裔数学家被迫移居美国，大大增强了美国的数学实力，为美国打胜二战、提升战后的经济实力做出了巨大贡献。苏联发射第一颗人造地球卫星后，美国加强了对数学研究和数学教育的投入，使得本来在科技界、工商界、军事部门等方面就有良好应用数学基础的美国，迅速成为一个数学强国。苏联、东欧解体后，美国又吸纳了其中大批的优秀数学家。 </a:t>
            </a:r>
            <a:endParaRPr lang="en-US" altLang="zh-CN" sz="2400" b="1" dirty="0" smtClean="0">
              <a:latin typeface="黑体" panose="02010609060101010101" pitchFamily="49" charset="-122"/>
              <a:ea typeface="黑体" panose="02010609060101010101" pitchFamily="49" charset="-122"/>
            </a:endParaRPr>
          </a:p>
        </p:txBody>
      </p:sp>
      <p:sp>
        <p:nvSpPr>
          <p:cNvPr id="10" name="矩形 9"/>
          <p:cNvSpPr/>
          <p:nvPr/>
        </p:nvSpPr>
        <p:spPr>
          <a:xfrm>
            <a:off x="1835696" y="214290"/>
            <a:ext cx="7115954"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pic>
        <p:nvPicPr>
          <p:cNvPr id="108546" name="Picture 2"/>
          <p:cNvPicPr>
            <a:picLocks noChangeAspect="1" noChangeArrowheads="1"/>
          </p:cNvPicPr>
          <p:nvPr/>
        </p:nvPicPr>
        <p:blipFill>
          <a:blip r:embed="rId2" cstate="print"/>
          <a:srcRect/>
          <a:stretch>
            <a:fillRect/>
          </a:stretch>
        </p:blipFill>
        <p:spPr bwMode="auto">
          <a:xfrm>
            <a:off x="4786314" y="1285860"/>
            <a:ext cx="4095750" cy="3071813"/>
          </a:xfrm>
          <a:prstGeom prst="rect">
            <a:avLst/>
          </a:prstGeom>
          <a:noFill/>
          <a:ln w="9525">
            <a:noFill/>
            <a:miter lim="800000"/>
            <a:headEnd/>
            <a:tailEnd/>
          </a:ln>
        </p:spPr>
      </p:pic>
      <p:sp>
        <p:nvSpPr>
          <p:cNvPr id="5" name="矩形 4"/>
          <p:cNvSpPr/>
          <p:nvPr/>
        </p:nvSpPr>
        <p:spPr>
          <a:xfrm>
            <a:off x="428596" y="1142984"/>
            <a:ext cx="4143375" cy="4862870"/>
          </a:xfrm>
          <a:prstGeom prst="rect">
            <a:avLst/>
          </a:prstGeom>
        </p:spPr>
        <p:txBody>
          <a:bodyPr>
            <a:spAutoFit/>
          </a:bodyPr>
          <a:lstStyle/>
          <a:p>
            <a:pPr marL="457200" indent="-457200">
              <a:lnSpc>
                <a:spcPct val="125000"/>
              </a:lnSpc>
              <a:spcAft>
                <a:spcPts val="600"/>
              </a:spcAft>
              <a:buFont typeface="Wingdings" panose="05000000000000000000" pitchFamily="2" charset="2"/>
              <a:buChar char="p"/>
              <a:defRPr/>
            </a:pPr>
            <a:r>
              <a:rPr lang="zh-CN" altLang="en-US" sz="2400" b="1" dirty="0" smtClean="0">
                <a:latin typeface="黑体" panose="02010609060101010101" pitchFamily="49" charset="-122"/>
                <a:ea typeface="黑体" panose="02010609060101010101" pitchFamily="49" charset="-122"/>
                <a:cs typeface="+mj-cs"/>
              </a:rPr>
              <a:t>数学寓意（</a:t>
            </a:r>
            <a:r>
              <a:rPr lang="zh-CN" altLang="en-US" sz="2400" b="1" dirty="0" smtClean="0">
                <a:latin typeface="黑体" panose="02010609060101010101" pitchFamily="49" charset="-122"/>
                <a:ea typeface="黑体" panose="02010609060101010101" pitchFamily="49" charset="-122"/>
              </a:rPr>
              <a:t>李克强）</a:t>
            </a:r>
            <a:endParaRPr lang="en-US" altLang="zh-CN" sz="2400" b="1" dirty="0">
              <a:latin typeface="黑体" panose="02010609060101010101" pitchFamily="49" charset="-122"/>
              <a:ea typeface="黑体" panose="02010609060101010101" pitchFamily="49" charset="-122"/>
            </a:endParaRPr>
          </a:p>
          <a:p>
            <a:pPr marL="457200" indent="-457200">
              <a:lnSpc>
                <a:spcPct val="125000"/>
              </a:lnSpc>
              <a:spcAft>
                <a:spcPts val="600"/>
              </a:spcAft>
              <a:buFont typeface="Wingdings" panose="05000000000000000000" pitchFamily="2" charset="2"/>
              <a:buChar char="Ø"/>
              <a:defRPr/>
            </a:pPr>
            <a:r>
              <a:rPr lang="zh-CN" altLang="en-US" sz="2400" b="1" dirty="0">
                <a:latin typeface="黑体" panose="02010609060101010101" pitchFamily="49" charset="-122"/>
                <a:ea typeface="黑体" panose="02010609060101010101" pitchFamily="49" charset="-122"/>
              </a:rPr>
              <a:t>我们要搞原始创新，就必须更加重视基础研究，没有扎实的基础研究，就不可能有原始创新。</a:t>
            </a:r>
            <a:endParaRPr lang="en-US" altLang="zh-CN" sz="2400" b="1" dirty="0">
              <a:latin typeface="黑体" panose="02010609060101010101" pitchFamily="49" charset="-122"/>
              <a:ea typeface="黑体" panose="02010609060101010101" pitchFamily="49" charset="-122"/>
            </a:endParaRPr>
          </a:p>
          <a:p>
            <a:pPr marL="457200" indent="-457200">
              <a:lnSpc>
                <a:spcPct val="125000"/>
              </a:lnSpc>
              <a:spcAft>
                <a:spcPts val="600"/>
              </a:spcAft>
              <a:buFont typeface="Wingdings" panose="05000000000000000000" pitchFamily="2" charset="2"/>
              <a:buChar char="Ø"/>
              <a:defRPr/>
            </a:pPr>
            <a:r>
              <a:rPr lang="zh-CN" altLang="en-US" sz="2400" b="1" dirty="0">
                <a:latin typeface="黑体" panose="02010609060101010101" pitchFamily="49" charset="-122"/>
                <a:ea typeface="黑体" panose="02010609060101010101" pitchFamily="49" charset="-122"/>
              </a:rPr>
              <a:t>现在</a:t>
            </a:r>
            <a:r>
              <a:rPr lang="en-US" altLang="zh-CN" sz="2400" b="1" dirty="0">
                <a:latin typeface="黑体" panose="02010609060101010101" pitchFamily="49" charset="-122"/>
                <a:ea typeface="黑体" panose="02010609060101010101" pitchFamily="49" charset="-122"/>
              </a:rPr>
              <a:t>IT</a:t>
            </a:r>
            <a:r>
              <a:rPr lang="zh-CN" altLang="en-US" sz="2400" b="1" dirty="0">
                <a:latin typeface="黑体" panose="02010609060101010101" pitchFamily="49" charset="-122"/>
                <a:ea typeface="黑体" panose="02010609060101010101" pitchFamily="49" charset="-122"/>
              </a:rPr>
              <a:t>业发展迅猛，源代码靠什么？靠</a:t>
            </a:r>
            <a:r>
              <a:rPr lang="zh-CN" altLang="en-US" sz="2400" b="1" dirty="0">
                <a:solidFill>
                  <a:srgbClr val="FF0000"/>
                </a:solidFill>
                <a:latin typeface="黑体" panose="02010609060101010101" pitchFamily="49" charset="-122"/>
                <a:ea typeface="黑体" panose="02010609060101010101" pitchFamily="49" charset="-122"/>
              </a:rPr>
              <a:t>数学</a:t>
            </a:r>
            <a:r>
              <a:rPr lang="zh-CN" altLang="en-US" sz="2400" b="1" dirty="0">
                <a:latin typeface="黑体" panose="02010609060101010101" pitchFamily="49" charset="-122"/>
                <a:ea typeface="黑体" panose="02010609060101010101" pitchFamily="49" charset="-122"/>
              </a:rPr>
              <a:t>！我们造大飞机，但发动机还要买国外的，为什么？</a:t>
            </a:r>
            <a:r>
              <a:rPr lang="zh-CN" altLang="en-US" sz="2400" b="1" dirty="0">
                <a:solidFill>
                  <a:srgbClr val="FF0000"/>
                </a:solidFill>
                <a:latin typeface="黑体" panose="02010609060101010101" pitchFamily="49" charset="-122"/>
                <a:ea typeface="黑体" panose="02010609060101010101" pitchFamily="49" charset="-122"/>
              </a:rPr>
              <a:t>数学</a:t>
            </a:r>
            <a:r>
              <a:rPr lang="zh-CN" altLang="en-US" sz="2400" b="1" dirty="0">
                <a:latin typeface="黑体" panose="02010609060101010101" pitchFamily="49" charset="-122"/>
                <a:ea typeface="黑体" panose="02010609060101010101" pitchFamily="49" charset="-122"/>
              </a:rPr>
              <a:t>基础不行。</a:t>
            </a:r>
            <a:endParaRPr lang="zh-CN" altLang="en-US" sz="2400" b="1" dirty="0">
              <a:latin typeface="黑体" panose="02010609060101010101" pitchFamily="49" charset="-122"/>
              <a:ea typeface="黑体" panose="02010609060101010101" pitchFamily="49" charset="-122"/>
            </a:endParaRPr>
          </a:p>
        </p:txBody>
      </p:sp>
      <p:sp>
        <p:nvSpPr>
          <p:cNvPr id="10" name="矩形 9"/>
          <p:cNvSpPr/>
          <p:nvPr/>
        </p:nvSpPr>
        <p:spPr>
          <a:xfrm>
            <a:off x="1907704" y="214290"/>
            <a:ext cx="7043946"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sp>
        <p:nvSpPr>
          <p:cNvPr id="59395" name="Rectangle 3"/>
          <p:cNvSpPr>
            <a:spLocks noChangeArrowheads="1"/>
          </p:cNvSpPr>
          <p:nvPr/>
        </p:nvSpPr>
        <p:spPr bwMode="auto">
          <a:xfrm>
            <a:off x="684213" y="3987800"/>
            <a:ext cx="342900" cy="422275"/>
          </a:xfrm>
          <a:prstGeom prst="rect">
            <a:avLst/>
          </a:prstGeom>
          <a:noFill/>
          <a:ln w="9525">
            <a:noFill/>
            <a:miter lim="800000"/>
          </a:ln>
        </p:spPr>
        <p:txBody>
          <a:bodyPr wrap="none">
            <a:spAutoFit/>
          </a:bodyPr>
          <a:lstStyle/>
          <a:p>
            <a:pPr eaLnBrk="0" hangingPunct="0">
              <a:lnSpc>
                <a:spcPct val="120000"/>
              </a:lnSpc>
              <a:spcBef>
                <a:spcPts val="600"/>
              </a:spcBef>
              <a:buClr>
                <a:schemeClr val="accent2"/>
              </a:buClr>
              <a:buSzPct val="80000"/>
              <a:buFont typeface="Wingdings" panose="05000000000000000000" pitchFamily="2" charset="2"/>
              <a:buChar char="p"/>
            </a:pPr>
            <a:endParaRPr lang="zh-CN" altLang="en-US"/>
          </a:p>
        </p:txBody>
      </p:sp>
      <p:sp>
        <p:nvSpPr>
          <p:cNvPr id="62468" name="Rectangle 4"/>
          <p:cNvSpPr>
            <a:spLocks noGrp="1" noChangeArrowheads="1"/>
          </p:cNvSpPr>
          <p:nvPr>
            <p:ph type="body" idx="1"/>
          </p:nvPr>
        </p:nvSpPr>
        <p:spPr>
          <a:xfrm>
            <a:off x="500034" y="1214422"/>
            <a:ext cx="7848600" cy="1900238"/>
          </a:xfrm>
        </p:spPr>
        <p:txBody>
          <a:bodyPr/>
          <a:lstStyle/>
          <a:p>
            <a:pPr algn="just">
              <a:lnSpc>
                <a:spcPct val="125000"/>
              </a:lnSpc>
              <a:spcBef>
                <a:spcPts val="600"/>
              </a:spcBef>
              <a:buSzPct val="100000"/>
              <a:buFont typeface="Wingdings" panose="05000000000000000000" pitchFamily="2" charset="2"/>
              <a:buChar char="p"/>
              <a:defRPr/>
            </a:pPr>
            <a:r>
              <a:rPr lang="zh-CN" altLang="en-US" sz="2400" b="1" dirty="0" smtClean="0">
                <a:latin typeface="黑体" panose="02010609060101010101" pitchFamily="49" charset="-122"/>
                <a:ea typeface="黑体" panose="02010609060101010101" pitchFamily="49" charset="-122"/>
              </a:rPr>
              <a:t>中国第一枚近程导弹总设计师、中国导弹事业奠基人钱学森</a:t>
            </a:r>
            <a:r>
              <a:rPr lang="zh-CN" altLang="en-US" sz="2400" b="1" dirty="0" smtClean="0">
                <a:solidFill>
                  <a:srgbClr val="0000FF"/>
                </a:solidFill>
                <a:latin typeface="黑体" panose="02010609060101010101" pitchFamily="49" charset="-122"/>
                <a:ea typeface="黑体" panose="02010609060101010101" pitchFamily="49" charset="-122"/>
              </a:rPr>
              <a:t>（</a:t>
            </a:r>
            <a:r>
              <a:rPr lang="en-US" altLang="zh-CN" sz="2400" b="1" dirty="0" smtClean="0">
                <a:solidFill>
                  <a:srgbClr val="0000FF"/>
                </a:solidFill>
                <a:latin typeface="黑体" panose="02010609060101010101" pitchFamily="49" charset="-122"/>
                <a:ea typeface="黑体" panose="02010609060101010101" pitchFamily="49" charset="-122"/>
              </a:rPr>
              <a:t>1939</a:t>
            </a:r>
            <a:r>
              <a:rPr lang="zh-CN" altLang="en-US" sz="2400" b="1" dirty="0" smtClean="0">
                <a:solidFill>
                  <a:srgbClr val="0000FF"/>
                </a:solidFill>
                <a:latin typeface="黑体" panose="02010609060101010101" pitchFamily="49" charset="-122"/>
                <a:ea typeface="黑体" panose="02010609060101010101" pitchFamily="49" charset="-122"/>
              </a:rPr>
              <a:t>年加州理工学院取得航空和</a:t>
            </a:r>
            <a:r>
              <a:rPr lang="zh-CN" altLang="en-US" sz="2400" b="1" dirty="0" smtClean="0">
                <a:solidFill>
                  <a:srgbClr val="FF0000"/>
                </a:solidFill>
                <a:latin typeface="黑体" panose="02010609060101010101" pitchFamily="49" charset="-122"/>
                <a:ea typeface="黑体" panose="02010609060101010101" pitchFamily="49" charset="-122"/>
              </a:rPr>
              <a:t>数学</a:t>
            </a:r>
            <a:r>
              <a:rPr lang="zh-CN" altLang="en-US" sz="2400" b="1" dirty="0" smtClean="0">
                <a:solidFill>
                  <a:srgbClr val="0000FF"/>
                </a:solidFill>
                <a:latin typeface="黑体" panose="02010609060101010101" pitchFamily="49" charset="-122"/>
                <a:ea typeface="黑体" panose="02010609060101010101" pitchFamily="49" charset="-122"/>
              </a:rPr>
              <a:t>博士学位）</a:t>
            </a:r>
            <a:r>
              <a:rPr lang="zh-CN" altLang="en-US" sz="2400" b="1" dirty="0" smtClean="0">
                <a:latin typeface="黑体" panose="02010609060101010101" pitchFamily="49" charset="-122"/>
                <a:ea typeface="黑体" panose="02010609060101010101" pitchFamily="49" charset="-122"/>
              </a:rPr>
              <a:t>，被誉为“中国航天之父”和“火箭之王”。</a:t>
            </a:r>
            <a:endParaRPr lang="zh-CN" altLang="en-US" sz="2400" b="1" dirty="0" smtClean="0">
              <a:latin typeface="黑体" panose="02010609060101010101" pitchFamily="49" charset="-122"/>
              <a:ea typeface="黑体" panose="02010609060101010101" pitchFamily="49" charset="-122"/>
            </a:endParaRPr>
          </a:p>
        </p:txBody>
      </p:sp>
      <p:pic>
        <p:nvPicPr>
          <p:cNvPr id="59397" name="Picture 2" descr="http://news.jyb.cn/high/gjsd/200911/W020091107556253503635.jpg"/>
          <p:cNvPicPr>
            <a:picLocks noChangeAspect="1" noChangeArrowheads="1"/>
          </p:cNvPicPr>
          <p:nvPr/>
        </p:nvPicPr>
        <p:blipFill>
          <a:blip r:embed="rId2" cstate="print"/>
          <a:srcRect/>
          <a:stretch>
            <a:fillRect/>
          </a:stretch>
        </p:blipFill>
        <p:spPr bwMode="auto">
          <a:xfrm>
            <a:off x="1500166" y="2857496"/>
            <a:ext cx="4762500" cy="3324225"/>
          </a:xfrm>
          <a:prstGeom prst="rect">
            <a:avLst/>
          </a:prstGeom>
          <a:noFill/>
          <a:ln w="9525">
            <a:noFill/>
            <a:miter lim="800000"/>
            <a:headEnd/>
            <a:tailEnd/>
          </a:ln>
        </p:spPr>
      </p:pic>
      <p:sp>
        <p:nvSpPr>
          <p:cNvPr id="10" name="矩形 9"/>
          <p:cNvSpPr/>
          <p:nvPr/>
        </p:nvSpPr>
        <p:spPr>
          <a:xfrm>
            <a:off x="2051720" y="214290"/>
            <a:ext cx="6899930"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ChangeArrowheads="1"/>
          </p:cNvSpPr>
          <p:nvPr/>
        </p:nvSpPr>
        <p:spPr bwMode="auto">
          <a:xfrm>
            <a:off x="684213" y="3987800"/>
            <a:ext cx="342900" cy="422275"/>
          </a:xfrm>
          <a:prstGeom prst="rect">
            <a:avLst/>
          </a:prstGeom>
          <a:noFill/>
          <a:ln w="9525">
            <a:noFill/>
            <a:miter lim="800000"/>
          </a:ln>
        </p:spPr>
        <p:txBody>
          <a:bodyPr wrap="none">
            <a:spAutoFit/>
          </a:bodyPr>
          <a:lstStyle/>
          <a:p>
            <a:pPr eaLnBrk="0" hangingPunct="0">
              <a:lnSpc>
                <a:spcPct val="120000"/>
              </a:lnSpc>
              <a:spcBef>
                <a:spcPts val="600"/>
              </a:spcBef>
              <a:buClr>
                <a:schemeClr val="accent2"/>
              </a:buClr>
              <a:buSzPct val="80000"/>
              <a:buFont typeface="Wingdings" panose="05000000000000000000" pitchFamily="2" charset="2"/>
              <a:buChar char="p"/>
            </a:pPr>
            <a:endParaRPr lang="zh-CN" altLang="en-US"/>
          </a:p>
        </p:txBody>
      </p:sp>
      <p:sp>
        <p:nvSpPr>
          <p:cNvPr id="62468" name="Rectangle 4"/>
          <p:cNvSpPr>
            <a:spLocks noGrp="1" noChangeArrowheads="1"/>
          </p:cNvSpPr>
          <p:nvPr>
            <p:ph type="body" idx="1"/>
          </p:nvPr>
        </p:nvSpPr>
        <p:spPr>
          <a:xfrm>
            <a:off x="785786" y="1071546"/>
            <a:ext cx="7500990" cy="1323975"/>
          </a:xfrm>
        </p:spPr>
        <p:txBody>
          <a:bodyPr>
            <a:normAutofit fontScale="92500" lnSpcReduction="10000"/>
          </a:bodyPr>
          <a:lstStyle/>
          <a:p>
            <a:pPr algn="just">
              <a:lnSpc>
                <a:spcPct val="125000"/>
              </a:lnSpc>
              <a:spcBef>
                <a:spcPts val="0"/>
              </a:spcBef>
              <a:spcAft>
                <a:spcPts val="600"/>
              </a:spcAft>
              <a:buSzPct val="100000"/>
              <a:buFont typeface="Wingdings" panose="05000000000000000000" pitchFamily="2" charset="2"/>
              <a:buChar char="p"/>
              <a:defRPr/>
            </a:pPr>
            <a:r>
              <a:rPr lang="zh-CN" altLang="en-US" sz="2400" b="1" dirty="0" smtClean="0">
                <a:latin typeface="黑体" panose="02010609060101010101" pitchFamily="49" charset="-122"/>
                <a:ea typeface="黑体" panose="02010609060101010101" pitchFamily="49" charset="-122"/>
              </a:rPr>
              <a:t>东方红</a:t>
            </a:r>
            <a:r>
              <a:rPr lang="en-US" altLang="zh-CN" sz="2400" b="1" dirty="0" smtClean="0">
                <a:latin typeface="黑体" panose="02010609060101010101" pitchFamily="49" charset="-122"/>
                <a:ea typeface="黑体" panose="02010609060101010101" pitchFamily="49" charset="-122"/>
              </a:rPr>
              <a:t>1</a:t>
            </a:r>
            <a:r>
              <a:rPr lang="zh-CN" altLang="en-US" sz="2400" b="1" dirty="0" smtClean="0">
                <a:latin typeface="黑体" panose="02010609060101010101" pitchFamily="49" charset="-122"/>
                <a:ea typeface="黑体" panose="02010609060101010101" pitchFamily="49" charset="-122"/>
              </a:rPr>
              <a:t>号卫星主要研制人关肇直</a:t>
            </a:r>
            <a:r>
              <a:rPr lang="zh-CN" altLang="en-US" sz="2400" b="1" dirty="0" smtClean="0">
                <a:solidFill>
                  <a:srgbClr val="0000FF"/>
                </a:solidFill>
                <a:latin typeface="黑体" panose="02010609060101010101" pitchFamily="49" charset="-122"/>
                <a:ea typeface="黑体" panose="02010609060101010101" pitchFamily="49" charset="-122"/>
              </a:rPr>
              <a:t>（</a:t>
            </a:r>
            <a:r>
              <a:rPr lang="zh-CN" altLang="en-US" sz="2400" b="1" dirty="0" smtClean="0">
                <a:solidFill>
                  <a:srgbClr val="FF0000"/>
                </a:solidFill>
                <a:latin typeface="黑体" panose="02010609060101010101" pitchFamily="49" charset="-122"/>
                <a:ea typeface="黑体" panose="02010609060101010101" pitchFamily="49" charset="-122"/>
              </a:rPr>
              <a:t>数学</a:t>
            </a:r>
            <a:r>
              <a:rPr lang="zh-CN" altLang="en-US" sz="2400" b="1" dirty="0" smtClean="0">
                <a:solidFill>
                  <a:srgbClr val="0000FF"/>
                </a:solidFill>
                <a:latin typeface="黑体" panose="02010609060101010101" pitchFamily="49" charset="-122"/>
                <a:ea typeface="黑体" panose="02010609060101010101" pitchFamily="49" charset="-122"/>
              </a:rPr>
              <a:t>家、系统与控制学家、</a:t>
            </a:r>
            <a:r>
              <a:rPr lang="en-US" altLang="zh-CN" sz="2400" b="1" dirty="0" smtClean="0">
                <a:solidFill>
                  <a:srgbClr val="0000FF"/>
                </a:solidFill>
                <a:latin typeface="黑体" panose="02010609060101010101" pitchFamily="49" charset="-122"/>
                <a:ea typeface="黑体" panose="02010609060101010101" pitchFamily="49" charset="-122"/>
              </a:rPr>
              <a:t>1980</a:t>
            </a:r>
            <a:r>
              <a:rPr lang="zh-CN" altLang="en-US" sz="2400" b="1" dirty="0" smtClean="0">
                <a:solidFill>
                  <a:srgbClr val="0000FF"/>
                </a:solidFill>
                <a:latin typeface="黑体" panose="02010609060101010101" pitchFamily="49" charset="-122"/>
                <a:ea typeface="黑体" panose="02010609060101010101" pitchFamily="49" charset="-122"/>
              </a:rPr>
              <a:t>年中国科学院学部委员、系统科学研究所首任所长）</a:t>
            </a:r>
            <a:r>
              <a:rPr lang="zh-CN" altLang="en-US" sz="2400" b="1"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 </a:t>
            </a:r>
            <a:r>
              <a:rPr lang="en-US" altLang="zh-CN" sz="2400" b="1" dirty="0" smtClean="0">
                <a:latin typeface="黑体" panose="02010609060101010101" pitchFamily="49" charset="-122"/>
                <a:ea typeface="黑体" panose="02010609060101010101" pitchFamily="49" charset="-122"/>
              </a:rPr>
              <a:t>1982</a:t>
            </a:r>
            <a:r>
              <a:rPr lang="zh-CN" altLang="en-US" sz="2400" b="1" dirty="0" smtClean="0">
                <a:latin typeface="黑体" panose="02010609060101010101" pitchFamily="49" charset="-122"/>
                <a:ea typeface="黑体" panose="02010609060101010101" pitchFamily="49" charset="-122"/>
              </a:rPr>
              <a:t>年获国防科工委特等奖。 </a:t>
            </a:r>
            <a:endParaRPr lang="zh-CN" altLang="en-US" sz="2400" b="1" dirty="0" smtClean="0">
              <a:latin typeface="黑体" panose="02010609060101010101" pitchFamily="49" charset="-122"/>
              <a:ea typeface="黑体" panose="02010609060101010101" pitchFamily="49" charset="-122"/>
            </a:endParaRPr>
          </a:p>
        </p:txBody>
      </p:sp>
      <p:pic>
        <p:nvPicPr>
          <p:cNvPr id="60421" name="Picture 6" descr="http://amuseum.cdstm.cn/AMuseum/math/images/p/3_234/guanzz-01.gif"/>
          <p:cNvPicPr>
            <a:picLocks noChangeAspect="1" noChangeArrowheads="1"/>
          </p:cNvPicPr>
          <p:nvPr/>
        </p:nvPicPr>
        <p:blipFill>
          <a:blip r:embed="rId1" cstate="print"/>
          <a:srcRect/>
          <a:stretch>
            <a:fillRect/>
          </a:stretch>
        </p:blipFill>
        <p:spPr bwMode="auto">
          <a:xfrm>
            <a:off x="1500166" y="2786058"/>
            <a:ext cx="2592388" cy="2982913"/>
          </a:xfrm>
          <a:prstGeom prst="rect">
            <a:avLst/>
          </a:prstGeom>
          <a:noFill/>
          <a:ln w="9525">
            <a:noFill/>
            <a:miter lim="800000"/>
            <a:headEnd/>
            <a:tailEnd/>
          </a:ln>
        </p:spPr>
      </p:pic>
      <p:pic>
        <p:nvPicPr>
          <p:cNvPr id="60422" name="Picture 8" descr="http://vipftp.eku.cc/vrw/sc/sctx/951039054802.jpg"/>
          <p:cNvPicPr>
            <a:picLocks noChangeAspect="1" noChangeArrowheads="1"/>
          </p:cNvPicPr>
          <p:nvPr/>
        </p:nvPicPr>
        <p:blipFill>
          <a:blip r:embed="rId2" cstate="print"/>
          <a:srcRect/>
          <a:stretch>
            <a:fillRect/>
          </a:stretch>
        </p:blipFill>
        <p:spPr bwMode="auto">
          <a:xfrm>
            <a:off x="4357686" y="2857496"/>
            <a:ext cx="3573462" cy="2779713"/>
          </a:xfrm>
          <a:prstGeom prst="rect">
            <a:avLst/>
          </a:prstGeom>
          <a:noFill/>
          <a:ln w="9525">
            <a:noFill/>
            <a:miter lim="800000"/>
            <a:headEnd/>
            <a:tailEnd/>
          </a:ln>
        </p:spPr>
      </p:pic>
      <p:sp>
        <p:nvSpPr>
          <p:cNvPr id="11" name="矩形 10"/>
          <p:cNvSpPr/>
          <p:nvPr/>
        </p:nvSpPr>
        <p:spPr>
          <a:xfrm>
            <a:off x="1835696" y="214290"/>
            <a:ext cx="7115954"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type="body" idx="4294967295"/>
          </p:nvPr>
        </p:nvSpPr>
        <p:spPr>
          <a:xfrm>
            <a:off x="500034" y="1214422"/>
            <a:ext cx="4608513" cy="4267200"/>
          </a:xfrm>
        </p:spPr>
        <p:txBody>
          <a:bodyPr>
            <a:normAutofit fontScale="92500" lnSpcReduction="10000"/>
          </a:bodyPr>
          <a:lstStyle/>
          <a:p>
            <a:pPr marL="358775" indent="-358775" eaLnBrk="1" hangingPunct="1">
              <a:lnSpc>
                <a:spcPct val="125000"/>
              </a:lnSpc>
              <a:spcBef>
                <a:spcPts val="600"/>
              </a:spcBef>
              <a:buSzPct val="100000"/>
              <a:buFont typeface="Wingdings" panose="05000000000000000000" pitchFamily="2" charset="2"/>
              <a:buChar char="p"/>
            </a:pPr>
            <a:r>
              <a:rPr lang="zh-CN" altLang="en-US" sz="2400" b="1" dirty="0" smtClean="0">
                <a:latin typeface="黑体" panose="02010609060101010101" pitchFamily="49" charset="-122"/>
                <a:ea typeface="黑体" panose="02010609060101010101" pitchFamily="49" charset="-122"/>
              </a:rPr>
              <a:t>在</a:t>
            </a:r>
            <a:r>
              <a:rPr lang="zh-CN" altLang="en-US" sz="2400" b="1" dirty="0" smtClean="0">
                <a:solidFill>
                  <a:srgbClr val="FF0000"/>
                </a:solidFill>
                <a:latin typeface="黑体" panose="02010609060101010101" pitchFamily="49" charset="-122"/>
                <a:ea typeface="黑体" panose="02010609060101010101" pitchFamily="49" charset="-122"/>
              </a:rPr>
              <a:t>拓扑学</a:t>
            </a:r>
            <a:r>
              <a:rPr lang="zh-CN" altLang="en-US" sz="2400" b="1" dirty="0" smtClean="0">
                <a:latin typeface="黑体" panose="02010609060101010101" pitchFamily="49" charset="-122"/>
                <a:ea typeface="黑体" panose="02010609060101010101" pitchFamily="49" charset="-122"/>
              </a:rPr>
              <a:t>做了奠基性的工作。</a:t>
            </a:r>
            <a:r>
              <a:rPr lang="zh-CN" altLang="zh-CN" sz="2400" b="1" dirty="0" smtClean="0">
                <a:latin typeface="黑体" panose="02010609060101010101" pitchFamily="49" charset="-122"/>
                <a:ea typeface="黑体" panose="02010609060101010101" pitchFamily="49" charset="-122"/>
              </a:rPr>
              <a:t>1956</a:t>
            </a:r>
            <a:r>
              <a:rPr lang="zh-CN" altLang="en-US" sz="2400" b="1" dirty="0" smtClean="0">
                <a:latin typeface="黑体" panose="02010609060101010101" pitchFamily="49" charset="-122"/>
                <a:ea typeface="黑体" panose="02010609060101010101" pitchFamily="49" charset="-122"/>
              </a:rPr>
              <a:t>年，</a:t>
            </a:r>
            <a:r>
              <a:rPr lang="zh-CN" altLang="zh-CN" sz="2400" b="1" dirty="0" smtClean="0">
                <a:latin typeface="黑体" panose="02010609060101010101" pitchFamily="49" charset="-122"/>
                <a:ea typeface="黑体" panose="02010609060101010101" pitchFamily="49" charset="-122"/>
              </a:rPr>
              <a:t>37</a:t>
            </a:r>
            <a:r>
              <a:rPr lang="zh-CN" altLang="en-US" sz="2400" b="1" dirty="0" smtClean="0">
                <a:latin typeface="黑体" panose="02010609060101010101" pitchFamily="49" charset="-122"/>
                <a:ea typeface="黑体" panose="02010609060101010101" pitchFamily="49" charset="-122"/>
              </a:rPr>
              <a:t>岁的吴文俊与华罗庚、钱学森一起获得国家自然科学一等奖 </a:t>
            </a:r>
            <a:endParaRPr lang="zh-CN" altLang="en-US" sz="2400" b="1" dirty="0" smtClean="0">
              <a:latin typeface="黑体" panose="02010609060101010101" pitchFamily="49" charset="-122"/>
              <a:ea typeface="黑体" panose="02010609060101010101" pitchFamily="49" charset="-122"/>
            </a:endParaRPr>
          </a:p>
          <a:p>
            <a:pPr marL="358775" indent="-358775" eaLnBrk="1" hangingPunct="1">
              <a:lnSpc>
                <a:spcPct val="125000"/>
              </a:lnSpc>
              <a:spcBef>
                <a:spcPts val="600"/>
              </a:spcBef>
              <a:buSzPct val="100000"/>
              <a:buFont typeface="Wingdings" panose="05000000000000000000" pitchFamily="2" charset="2"/>
              <a:buChar char="p"/>
            </a:pPr>
            <a:r>
              <a:rPr lang="zh-CN" altLang="zh-CN" sz="2400" b="1" dirty="0" smtClean="0">
                <a:latin typeface="黑体" panose="02010609060101010101" pitchFamily="49" charset="-122"/>
                <a:ea typeface="黑体" panose="02010609060101010101" pitchFamily="49" charset="-122"/>
              </a:rPr>
              <a:t>70</a:t>
            </a:r>
            <a:r>
              <a:rPr lang="zh-CN" altLang="en-US" sz="2400" b="1" dirty="0" smtClean="0">
                <a:latin typeface="黑体" panose="02010609060101010101" pitchFamily="49" charset="-122"/>
                <a:ea typeface="黑体" panose="02010609060101010101" pitchFamily="49" charset="-122"/>
              </a:rPr>
              <a:t>年代创立了</a:t>
            </a:r>
            <a:r>
              <a:rPr lang="zh-CN" altLang="en-US" sz="2400" b="1" dirty="0" smtClean="0">
                <a:solidFill>
                  <a:srgbClr val="FF0000"/>
                </a:solidFill>
                <a:latin typeface="黑体" panose="02010609060101010101" pitchFamily="49" charset="-122"/>
                <a:ea typeface="黑体" panose="02010609060101010101" pitchFamily="49" charset="-122"/>
              </a:rPr>
              <a:t>定理机器证明</a:t>
            </a:r>
            <a:r>
              <a:rPr lang="zh-CN" altLang="en-US" sz="2400" b="1" dirty="0" smtClean="0">
                <a:latin typeface="黑体" panose="02010609060101010101" pitchFamily="49" charset="-122"/>
                <a:ea typeface="黑体" panose="02010609060101010101" pitchFamily="49" charset="-122"/>
              </a:rPr>
              <a:t>的“吴方法”。我能够在用机器证明几何定理上取得一定成功，主要是因为我有</a:t>
            </a:r>
            <a:r>
              <a:rPr lang="zh-CN" altLang="en-US" sz="2400" b="1" dirty="0" smtClean="0">
                <a:solidFill>
                  <a:srgbClr val="FF0000"/>
                </a:solidFill>
                <a:latin typeface="黑体" panose="02010609060101010101" pitchFamily="49" charset="-122"/>
                <a:ea typeface="黑体" panose="02010609060101010101" pitchFamily="49" charset="-122"/>
              </a:rPr>
              <a:t>数学</a:t>
            </a:r>
            <a:r>
              <a:rPr lang="zh-CN" altLang="en-US" sz="2400" b="1" dirty="0" smtClean="0">
                <a:latin typeface="黑体" panose="02010609060101010101" pitchFamily="49" charset="-122"/>
                <a:ea typeface="黑体" panose="02010609060101010101" pitchFamily="49" charset="-122"/>
              </a:rPr>
              <a:t>的基础，对数学的认识深 </a:t>
            </a:r>
            <a:endParaRPr lang="zh-CN" altLang="en-US" sz="2400" b="1" dirty="0" smtClean="0">
              <a:latin typeface="黑体" panose="02010609060101010101" pitchFamily="49" charset="-122"/>
              <a:ea typeface="黑体" panose="02010609060101010101" pitchFamily="49" charset="-122"/>
            </a:endParaRPr>
          </a:p>
          <a:p>
            <a:pPr marL="358775" indent="-358775" eaLnBrk="1" hangingPunct="1">
              <a:lnSpc>
                <a:spcPct val="90000"/>
              </a:lnSpc>
              <a:spcAft>
                <a:spcPct val="20000"/>
              </a:spcAft>
              <a:buFont typeface="Wingdings" panose="05000000000000000000" pitchFamily="2" charset="2"/>
              <a:buNone/>
            </a:pPr>
            <a:br>
              <a:rPr lang="zh-CN" altLang="zh-CN" sz="2400" b="1" dirty="0" smtClean="0">
                <a:latin typeface="Times New Roman" panose="02020603050405020304" pitchFamily="18" charset="0"/>
              </a:rPr>
            </a:br>
            <a:endParaRPr lang="zh-CN" altLang="zh-CN" sz="2400" b="1" dirty="0" smtClean="0">
              <a:latin typeface="Times New Roman" panose="02020603050405020304" pitchFamily="18" charset="0"/>
            </a:endParaRPr>
          </a:p>
        </p:txBody>
      </p:sp>
      <p:pic>
        <p:nvPicPr>
          <p:cNvPr id="61444" name="Picture 4" descr="xinsrc_0002032015442961038539"/>
          <p:cNvPicPr>
            <a:picLocks noChangeAspect="1" noChangeArrowheads="1"/>
          </p:cNvPicPr>
          <p:nvPr/>
        </p:nvPicPr>
        <p:blipFill>
          <a:blip r:embed="rId1" cstate="print"/>
          <a:srcRect r="52856"/>
          <a:stretch>
            <a:fillRect/>
          </a:stretch>
        </p:blipFill>
        <p:spPr bwMode="auto">
          <a:xfrm>
            <a:off x="5643570" y="1071546"/>
            <a:ext cx="2286016" cy="3460971"/>
          </a:xfrm>
          <a:prstGeom prst="rect">
            <a:avLst/>
          </a:prstGeom>
          <a:noFill/>
          <a:ln w="9525">
            <a:noFill/>
            <a:miter lim="800000"/>
            <a:headEnd/>
            <a:tailEnd/>
          </a:ln>
        </p:spPr>
      </p:pic>
      <p:sp>
        <p:nvSpPr>
          <p:cNvPr id="68613" name="Text Box 8"/>
          <p:cNvSpPr txBox="1">
            <a:spLocks noChangeArrowheads="1"/>
          </p:cNvSpPr>
          <p:nvPr/>
        </p:nvSpPr>
        <p:spPr bwMode="auto">
          <a:xfrm>
            <a:off x="5214942" y="4572008"/>
            <a:ext cx="3527425" cy="1430338"/>
          </a:xfrm>
          <a:prstGeom prst="rect">
            <a:avLst/>
          </a:prstGeom>
          <a:noFill/>
          <a:ln w="9525">
            <a:noFill/>
            <a:miter lim="800000"/>
          </a:ln>
        </p:spPr>
        <p:txBody>
          <a:bodyPr>
            <a:spAutoFit/>
          </a:bodyPr>
          <a:lstStyle/>
          <a:p>
            <a:pPr>
              <a:lnSpc>
                <a:spcPct val="125000"/>
              </a:lnSpc>
              <a:defRPr/>
            </a:pPr>
            <a:r>
              <a:rPr lang="zh-CN" altLang="en-US" b="1" dirty="0">
                <a:solidFill>
                  <a:srgbClr val="0000FF"/>
                </a:solidFill>
                <a:latin typeface="黑体" panose="02010609060101010101" pitchFamily="49" charset="-122"/>
                <a:ea typeface="黑体" panose="02010609060101010101" pitchFamily="49" charset="-122"/>
              </a:rPr>
              <a:t>中国科学院院士（</a:t>
            </a:r>
            <a:r>
              <a:rPr lang="en-US" altLang="zh-CN" b="1" dirty="0">
                <a:solidFill>
                  <a:srgbClr val="0000FF"/>
                </a:solidFill>
                <a:latin typeface="黑体" panose="02010609060101010101" pitchFamily="49" charset="-122"/>
                <a:ea typeface="黑体" panose="02010609060101010101" pitchFamily="49" charset="-122"/>
              </a:rPr>
              <a:t>1957</a:t>
            </a:r>
            <a:r>
              <a:rPr lang="zh-CN" altLang="en-US" b="1" dirty="0">
                <a:solidFill>
                  <a:srgbClr val="0000FF"/>
                </a:solidFill>
                <a:latin typeface="黑体" panose="02010609060101010101" pitchFamily="49" charset="-122"/>
                <a:ea typeface="黑体" panose="02010609060101010101" pitchFamily="49" charset="-122"/>
              </a:rPr>
              <a:t>）。曾任中国数学会理事长，获国家最高科技奖 （</a:t>
            </a:r>
            <a:r>
              <a:rPr lang="en-US" altLang="zh-CN" b="1" dirty="0">
                <a:solidFill>
                  <a:srgbClr val="0000FF"/>
                </a:solidFill>
                <a:latin typeface="黑体" panose="02010609060101010101" pitchFamily="49" charset="-122"/>
                <a:ea typeface="黑体" panose="02010609060101010101" pitchFamily="49" charset="-122"/>
              </a:rPr>
              <a:t>2000</a:t>
            </a:r>
            <a:r>
              <a:rPr lang="zh-CN" altLang="en-US" b="1" dirty="0">
                <a:solidFill>
                  <a:srgbClr val="0000FF"/>
                </a:solidFill>
                <a:latin typeface="黑体" panose="02010609060101010101" pitchFamily="49" charset="-122"/>
                <a:ea typeface="黑体" panose="02010609060101010101" pitchFamily="49" charset="-122"/>
              </a:rPr>
              <a:t>）、邵逸夫数学奖（</a:t>
            </a:r>
            <a:r>
              <a:rPr lang="en-US" altLang="zh-CN" b="1" dirty="0">
                <a:solidFill>
                  <a:srgbClr val="0000FF"/>
                </a:solidFill>
                <a:latin typeface="黑体" panose="02010609060101010101" pitchFamily="49" charset="-122"/>
                <a:ea typeface="黑体" panose="02010609060101010101" pitchFamily="49" charset="-122"/>
              </a:rPr>
              <a:t>2006</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 </a:t>
            </a:r>
            <a:endParaRPr lang="zh-CN" altLang="en-US" b="1" dirty="0">
              <a:latin typeface="黑体" panose="02010609060101010101" pitchFamily="49" charset="-122"/>
              <a:ea typeface="黑体" panose="02010609060101010101" pitchFamily="49" charset="-122"/>
            </a:endParaRPr>
          </a:p>
        </p:txBody>
      </p:sp>
      <p:sp>
        <p:nvSpPr>
          <p:cNvPr id="10" name="矩形 9"/>
          <p:cNvSpPr/>
          <p:nvPr/>
        </p:nvSpPr>
        <p:spPr>
          <a:xfrm>
            <a:off x="1835696" y="214290"/>
            <a:ext cx="7115954"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txBox="1">
            <a:spLocks noChangeArrowheads="1"/>
          </p:cNvSpPr>
          <p:nvPr/>
        </p:nvSpPr>
        <p:spPr bwMode="auto">
          <a:xfrm>
            <a:off x="428596" y="1142984"/>
            <a:ext cx="4911725" cy="2176463"/>
          </a:xfrm>
          <a:prstGeom prst="rect">
            <a:avLst/>
          </a:prstGeom>
          <a:noFill/>
          <a:ln w="9525">
            <a:noFill/>
            <a:miter lim="800000"/>
          </a:ln>
        </p:spPr>
        <p:txBody>
          <a:bodyPr/>
          <a:lstStyle/>
          <a:p>
            <a:pPr marL="358775" indent="-358775">
              <a:lnSpc>
                <a:spcPct val="125000"/>
              </a:lnSpc>
              <a:spcBef>
                <a:spcPts val="600"/>
              </a:spcBef>
              <a:buSzPct val="100000"/>
              <a:buFont typeface="Wingdings" panose="05000000000000000000" pitchFamily="2" charset="2"/>
              <a:buChar char="p"/>
            </a:pPr>
            <a:r>
              <a:rPr lang="zh-CN" altLang="en-US" sz="2400" b="1" dirty="0">
                <a:latin typeface="黑体" panose="02010609060101010101" pitchFamily="49" charset="-122"/>
                <a:ea typeface="黑体" panose="02010609060101010101" pitchFamily="49" charset="-122"/>
              </a:rPr>
              <a:t>王选：选择正确的专业</a:t>
            </a:r>
            <a:r>
              <a:rPr lang="en-US" altLang="zh-CN" sz="2400" b="1" dirty="0">
                <a:latin typeface="黑体" panose="02010609060101010101" pitchFamily="49" charset="-122"/>
                <a:ea typeface="黑体" panose="02010609060101010101" pitchFamily="49" charset="-122"/>
              </a:rPr>
              <a:t>--</a:t>
            </a:r>
            <a:r>
              <a:rPr lang="zh-CN" altLang="en-US" sz="2400" b="1" dirty="0">
                <a:solidFill>
                  <a:srgbClr val="FF0000"/>
                </a:solidFill>
                <a:latin typeface="黑体" panose="02010609060101010101" pitchFamily="49" charset="-122"/>
                <a:ea typeface="黑体" panose="02010609060101010101" pitchFamily="49" charset="-122"/>
              </a:rPr>
              <a:t>数学</a:t>
            </a:r>
            <a:endParaRPr lang="zh-CN" altLang="en-US" sz="2400" b="1" dirty="0">
              <a:latin typeface="黑体" panose="02010609060101010101" pitchFamily="49" charset="-122"/>
              <a:ea typeface="黑体" panose="02010609060101010101" pitchFamily="49" charset="-122"/>
            </a:endParaRPr>
          </a:p>
          <a:p>
            <a:pPr marL="358775" indent="-358775">
              <a:lnSpc>
                <a:spcPct val="125000"/>
              </a:lnSpc>
              <a:spcBef>
                <a:spcPts val="600"/>
              </a:spcBef>
              <a:buSzPct val="100000"/>
              <a:buFont typeface="Wingdings" panose="05000000000000000000" pitchFamily="2" charset="2"/>
              <a:buChar char="Ø"/>
            </a:pPr>
            <a:r>
              <a:rPr lang="zh-CN" altLang="en-US" sz="2400" b="1" dirty="0">
                <a:latin typeface="黑体" panose="02010609060101010101" pitchFamily="49" charset="-122"/>
                <a:ea typeface="黑体" panose="02010609060101010101" pitchFamily="49" charset="-122"/>
              </a:rPr>
              <a:t>数学的背景和基础是我后来取得成功的一个重要的原因。实际上，就在激光照排里头用了一个巧妙的</a:t>
            </a:r>
            <a:r>
              <a:rPr lang="zh-CN" altLang="en-US" sz="2400" b="1" dirty="0">
                <a:solidFill>
                  <a:srgbClr val="FF0000"/>
                </a:solidFill>
                <a:latin typeface="黑体" panose="02010609060101010101" pitchFamily="49" charset="-122"/>
                <a:ea typeface="黑体" panose="02010609060101010101" pitchFamily="49" charset="-122"/>
              </a:rPr>
              <a:t>数学算法</a:t>
            </a:r>
            <a:r>
              <a:rPr lang="zh-CN" altLang="en-US" sz="2400" b="1" dirty="0">
                <a:latin typeface="黑体" panose="02010609060101010101" pitchFamily="49" charset="-122"/>
                <a:ea typeface="黑体" panose="02010609060101010101" pitchFamily="49" charset="-122"/>
              </a:rPr>
              <a:t>描述汉字字形 </a:t>
            </a:r>
            <a:endParaRPr lang="zh-CN" altLang="en-US" sz="2400" b="1" dirty="0">
              <a:latin typeface="黑体" panose="02010609060101010101" pitchFamily="49" charset="-122"/>
              <a:ea typeface="黑体" panose="02010609060101010101" pitchFamily="49" charset="-122"/>
            </a:endParaRPr>
          </a:p>
        </p:txBody>
      </p:sp>
      <p:pic>
        <p:nvPicPr>
          <p:cNvPr id="62468" name="Picture 4" descr="res10_attpic_brief"/>
          <p:cNvPicPr>
            <a:picLocks noChangeAspect="1" noChangeArrowheads="1"/>
          </p:cNvPicPr>
          <p:nvPr/>
        </p:nvPicPr>
        <p:blipFill>
          <a:blip r:embed="rId1" cstate="print"/>
          <a:srcRect/>
          <a:stretch>
            <a:fillRect/>
          </a:stretch>
        </p:blipFill>
        <p:spPr bwMode="auto">
          <a:xfrm>
            <a:off x="5357818" y="1285860"/>
            <a:ext cx="3000396" cy="3997149"/>
          </a:xfrm>
          <a:prstGeom prst="rect">
            <a:avLst/>
          </a:prstGeom>
          <a:noFill/>
          <a:ln w="9525">
            <a:noFill/>
            <a:miter lim="800000"/>
            <a:headEnd/>
            <a:tailEnd/>
          </a:ln>
        </p:spPr>
      </p:pic>
      <p:sp>
        <p:nvSpPr>
          <p:cNvPr id="69637" name="Text Box 5"/>
          <p:cNvSpPr txBox="1">
            <a:spLocks noChangeArrowheads="1"/>
          </p:cNvSpPr>
          <p:nvPr/>
        </p:nvSpPr>
        <p:spPr bwMode="auto">
          <a:xfrm>
            <a:off x="785786" y="3714752"/>
            <a:ext cx="4319587" cy="2122487"/>
          </a:xfrm>
          <a:prstGeom prst="rect">
            <a:avLst/>
          </a:prstGeom>
          <a:noFill/>
          <a:ln w="9525">
            <a:noFill/>
            <a:miter lim="800000"/>
          </a:ln>
        </p:spPr>
        <p:txBody>
          <a:bodyPr>
            <a:spAutoFit/>
          </a:bodyPr>
          <a:lstStyle/>
          <a:p>
            <a:pPr algn="just">
              <a:lnSpc>
                <a:spcPct val="125000"/>
              </a:lnSpc>
              <a:spcBef>
                <a:spcPts val="600"/>
              </a:spcBef>
              <a:defRPr/>
            </a:pPr>
            <a:r>
              <a:rPr lang="zh-CN" altLang="en-US" b="1" dirty="0">
                <a:solidFill>
                  <a:srgbClr val="0000FF"/>
                </a:solidFill>
                <a:latin typeface="黑体" panose="02010609060101010101" pitchFamily="49" charset="-122"/>
                <a:ea typeface="黑体" panose="02010609060101010101" pitchFamily="49" charset="-122"/>
              </a:rPr>
              <a:t>中国科学院院士、中国工程院院士，北京大学数学教授，九三学社中央副主席、全国政协副主席。他是汉字激光照排系统的创始人和技术负责人，被中国大陆方面誉为当代毕昇，获国家最高科技奖 （</a:t>
            </a:r>
            <a:r>
              <a:rPr lang="en-US" altLang="zh-CN" b="1" dirty="0">
                <a:solidFill>
                  <a:srgbClr val="0000FF"/>
                </a:solidFill>
                <a:latin typeface="黑体" panose="02010609060101010101" pitchFamily="49" charset="-122"/>
                <a:ea typeface="黑体" panose="02010609060101010101" pitchFamily="49" charset="-122"/>
              </a:rPr>
              <a:t>2001</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 </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10" name="矩形 9"/>
          <p:cNvSpPr/>
          <p:nvPr/>
        </p:nvSpPr>
        <p:spPr>
          <a:xfrm>
            <a:off x="1979712" y="214290"/>
            <a:ext cx="6971938"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矩形 1"/>
          <p:cNvSpPr>
            <a:spLocks noChangeArrowheads="1"/>
          </p:cNvSpPr>
          <p:nvPr/>
        </p:nvSpPr>
        <p:spPr bwMode="auto">
          <a:xfrm>
            <a:off x="428596" y="1142984"/>
            <a:ext cx="5616575" cy="2752725"/>
          </a:xfrm>
          <a:prstGeom prst="rect">
            <a:avLst/>
          </a:prstGeom>
          <a:noFill/>
          <a:ln w="9525">
            <a:noFill/>
            <a:miter lim="800000"/>
          </a:ln>
        </p:spPr>
        <p:txBody>
          <a:bodyPr>
            <a:spAutoFit/>
          </a:bodyPr>
          <a:lstStyle/>
          <a:p>
            <a:pPr marL="358775" indent="-358775">
              <a:lnSpc>
                <a:spcPct val="120000"/>
              </a:lnSpc>
              <a:spcBef>
                <a:spcPts val="600"/>
              </a:spcBef>
              <a:buSzPct val="100000"/>
              <a:buFont typeface="Wingdings" panose="05000000000000000000" pitchFamily="2" charset="2"/>
              <a:buChar char="p"/>
            </a:pPr>
            <a:r>
              <a:rPr lang="zh-CN" altLang="en-US" sz="2400" b="1" dirty="0">
                <a:latin typeface="黑体" panose="02010609060101010101" pitchFamily="49" charset="-122"/>
                <a:ea typeface="黑体" panose="02010609060101010101" pitchFamily="49" charset="-122"/>
              </a:rPr>
              <a:t>李大潜：调集了自己多年的通透学识，为解决我国石油开发中至关重要的判断石油层位置和储量的问题，成功提出了“电阻率法测井的</a:t>
            </a:r>
            <a:r>
              <a:rPr lang="zh-CN" altLang="en-US" sz="2400" b="1" dirty="0">
                <a:solidFill>
                  <a:srgbClr val="FF0000"/>
                </a:solidFill>
                <a:latin typeface="黑体" panose="02010609060101010101" pitchFamily="49" charset="-122"/>
                <a:ea typeface="黑体" panose="02010609060101010101" pitchFamily="49" charset="-122"/>
              </a:rPr>
              <a:t>数学</a:t>
            </a:r>
            <a:r>
              <a:rPr lang="zh-CN" altLang="en-US" sz="2400" b="1" dirty="0">
                <a:latin typeface="黑体" panose="02010609060101010101" pitchFamily="49" charset="-122"/>
                <a:ea typeface="黑体" panose="02010609060101010101" pitchFamily="49" charset="-122"/>
              </a:rPr>
              <a:t>模型与方法”，在我国大庆、江汉、中原等十多家油田一直推广使用至今。</a:t>
            </a:r>
            <a:endParaRPr lang="zh-CN" altLang="en-US" sz="2400" b="1" dirty="0">
              <a:latin typeface="黑体" panose="02010609060101010101" pitchFamily="49" charset="-122"/>
              <a:ea typeface="黑体" panose="02010609060101010101" pitchFamily="49" charset="-122"/>
            </a:endParaRPr>
          </a:p>
        </p:txBody>
      </p:sp>
      <p:pic>
        <p:nvPicPr>
          <p:cNvPr id="63492" name="Picture 2" descr="http://jfdaily.eastday.com/j/20080119/images/00076698.jpg"/>
          <p:cNvPicPr>
            <a:picLocks noChangeAspect="1" noChangeArrowheads="1"/>
          </p:cNvPicPr>
          <p:nvPr/>
        </p:nvPicPr>
        <p:blipFill>
          <a:blip r:embed="rId1" cstate="print"/>
          <a:srcRect/>
          <a:stretch>
            <a:fillRect/>
          </a:stretch>
        </p:blipFill>
        <p:spPr bwMode="auto">
          <a:xfrm>
            <a:off x="6000760" y="1142984"/>
            <a:ext cx="2857500" cy="3857625"/>
          </a:xfrm>
          <a:prstGeom prst="rect">
            <a:avLst/>
          </a:prstGeom>
          <a:noFill/>
          <a:ln w="9525">
            <a:noFill/>
            <a:miter lim="800000"/>
            <a:headEnd/>
            <a:tailEnd/>
          </a:ln>
        </p:spPr>
      </p:pic>
      <p:sp>
        <p:nvSpPr>
          <p:cNvPr id="63493" name="矩形 4"/>
          <p:cNvSpPr>
            <a:spLocks noChangeArrowheads="1"/>
          </p:cNvSpPr>
          <p:nvPr/>
        </p:nvSpPr>
        <p:spPr bwMode="auto">
          <a:xfrm>
            <a:off x="857224" y="4071942"/>
            <a:ext cx="5111750" cy="1824038"/>
          </a:xfrm>
          <a:prstGeom prst="rect">
            <a:avLst/>
          </a:prstGeom>
          <a:noFill/>
          <a:ln w="9525">
            <a:noFill/>
            <a:miter lim="800000"/>
          </a:ln>
        </p:spPr>
        <p:txBody>
          <a:bodyPr>
            <a:spAutoFit/>
          </a:bodyPr>
          <a:lstStyle/>
          <a:p>
            <a:pPr algn="just" eaLnBrk="0" hangingPunct="0">
              <a:lnSpc>
                <a:spcPct val="125000"/>
              </a:lnSpc>
            </a:pPr>
            <a:r>
              <a:rPr lang="zh-CN" altLang="en-US" b="1" dirty="0">
                <a:solidFill>
                  <a:srgbClr val="0000FF"/>
                </a:solidFill>
                <a:latin typeface="黑体" panose="02010609060101010101" pitchFamily="49" charset="-122"/>
                <a:ea typeface="黑体" panose="02010609060101010101" pitchFamily="49" charset="-122"/>
              </a:rPr>
              <a:t>复旦大学数学教授，</a:t>
            </a:r>
            <a:r>
              <a:rPr lang="en-US" altLang="zh-CN" b="1" dirty="0">
                <a:solidFill>
                  <a:srgbClr val="0000FF"/>
                </a:solidFill>
                <a:latin typeface="黑体" panose="02010609060101010101" pitchFamily="49" charset="-122"/>
                <a:ea typeface="黑体" panose="02010609060101010101" pitchFamily="49" charset="-122"/>
              </a:rPr>
              <a:t>1995</a:t>
            </a:r>
            <a:r>
              <a:rPr lang="zh-CN" altLang="en-US" b="1" dirty="0">
                <a:solidFill>
                  <a:srgbClr val="0000FF"/>
                </a:solidFill>
                <a:latin typeface="黑体" panose="02010609060101010101" pitchFamily="49" charset="-122"/>
                <a:ea typeface="黑体" panose="02010609060101010101" pitchFamily="49" charset="-122"/>
              </a:rPr>
              <a:t>年当选为中国科学院院士，先后当选为第三世界科学院院士（</a:t>
            </a:r>
            <a:r>
              <a:rPr lang="en-US" altLang="zh-CN" b="1" dirty="0">
                <a:solidFill>
                  <a:srgbClr val="0000FF"/>
                </a:solidFill>
                <a:latin typeface="黑体" panose="02010609060101010101" pitchFamily="49" charset="-122"/>
                <a:ea typeface="黑体" panose="02010609060101010101" pitchFamily="49" charset="-122"/>
              </a:rPr>
              <a:t>1997</a:t>
            </a:r>
            <a:r>
              <a:rPr lang="zh-CN" altLang="en-US" b="1" dirty="0">
                <a:solidFill>
                  <a:srgbClr val="0000FF"/>
                </a:solidFill>
                <a:latin typeface="黑体" panose="02010609060101010101" pitchFamily="49" charset="-122"/>
                <a:ea typeface="黑体" panose="02010609060101010101" pitchFamily="49" charset="-122"/>
              </a:rPr>
              <a:t>）、法国科学院外籍院士（</a:t>
            </a:r>
            <a:r>
              <a:rPr lang="en-US" altLang="zh-CN" b="1" dirty="0">
                <a:solidFill>
                  <a:srgbClr val="0000FF"/>
                </a:solidFill>
                <a:latin typeface="黑体" panose="02010609060101010101" pitchFamily="49" charset="-122"/>
                <a:ea typeface="黑体" panose="02010609060101010101" pitchFamily="49" charset="-122"/>
              </a:rPr>
              <a:t>2005</a:t>
            </a:r>
            <a:r>
              <a:rPr lang="zh-CN" altLang="en-US" b="1" dirty="0">
                <a:solidFill>
                  <a:srgbClr val="0000FF"/>
                </a:solidFill>
                <a:latin typeface="黑体" panose="02010609060101010101" pitchFamily="49" charset="-122"/>
                <a:ea typeface="黑体" panose="02010609060101010101" pitchFamily="49" charset="-122"/>
              </a:rPr>
              <a:t>）、欧洲科学院院士（</a:t>
            </a:r>
            <a:r>
              <a:rPr lang="en-US" altLang="zh-CN" b="1" dirty="0">
                <a:solidFill>
                  <a:srgbClr val="0000FF"/>
                </a:solidFill>
                <a:latin typeface="黑体" panose="02010609060101010101" pitchFamily="49" charset="-122"/>
                <a:ea typeface="黑体" panose="02010609060101010101" pitchFamily="49" charset="-122"/>
              </a:rPr>
              <a:t>2007</a:t>
            </a:r>
            <a:r>
              <a:rPr lang="zh-CN" altLang="en-US" b="1" dirty="0">
                <a:solidFill>
                  <a:srgbClr val="0000FF"/>
                </a:solidFill>
                <a:latin typeface="黑体" panose="02010609060101010101" pitchFamily="49" charset="-122"/>
                <a:ea typeface="黑体" panose="02010609060101010101" pitchFamily="49" charset="-122"/>
              </a:rPr>
              <a:t>）和葡萄牙科学院外籍院士（</a:t>
            </a:r>
            <a:r>
              <a:rPr lang="en-US" altLang="zh-CN" b="1" dirty="0">
                <a:solidFill>
                  <a:srgbClr val="0000FF"/>
                </a:solidFill>
                <a:latin typeface="黑体" panose="02010609060101010101" pitchFamily="49" charset="-122"/>
                <a:ea typeface="黑体" panose="02010609060101010101" pitchFamily="49" charset="-122"/>
              </a:rPr>
              <a:t>2008</a:t>
            </a:r>
            <a:r>
              <a:rPr lang="zh-CN" altLang="en-US" b="1" dirty="0">
                <a:solidFill>
                  <a:srgbClr val="0000FF"/>
                </a:solidFill>
                <a:latin typeface="黑体" panose="02010609060101010101" pitchFamily="49" charset="-122"/>
                <a:ea typeface="黑体" panose="02010609060101010101" pitchFamily="49" charset="-122"/>
              </a:rPr>
              <a:t>）。</a:t>
            </a:r>
            <a:r>
              <a:rPr lang="zh-CN" altLang="en-US" b="1" dirty="0"/>
              <a:t> </a:t>
            </a:r>
            <a:r>
              <a:rPr lang="en-US" altLang="zh-CN" b="1" dirty="0">
                <a:solidFill>
                  <a:srgbClr val="0000FF"/>
                </a:solidFill>
                <a:latin typeface="黑体" panose="02010609060101010101" pitchFamily="49" charset="-122"/>
                <a:ea typeface="黑体" panose="02010609060101010101" pitchFamily="49" charset="-122"/>
              </a:rPr>
              <a:t>2015</a:t>
            </a:r>
            <a:r>
              <a:rPr lang="zh-CN" altLang="en-US" b="1" dirty="0">
                <a:solidFill>
                  <a:srgbClr val="0000FF"/>
                </a:solidFill>
                <a:latin typeface="黑体" panose="02010609060101010101" pitchFamily="49" charset="-122"/>
                <a:ea typeface="黑体" panose="02010609060101010101" pitchFamily="49" charset="-122"/>
              </a:rPr>
              <a:t>年国际工业与应用数学大会苏步青奖得主</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10" name="矩形 9"/>
          <p:cNvSpPr/>
          <p:nvPr/>
        </p:nvSpPr>
        <p:spPr>
          <a:xfrm>
            <a:off x="1979712" y="214290"/>
            <a:ext cx="6971938"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txBox="1">
            <a:spLocks noChangeArrowheads="1"/>
          </p:cNvSpPr>
          <p:nvPr/>
        </p:nvSpPr>
        <p:spPr bwMode="auto">
          <a:xfrm>
            <a:off x="428596" y="1214422"/>
            <a:ext cx="5013325" cy="3744913"/>
          </a:xfrm>
          <a:prstGeom prst="rect">
            <a:avLst/>
          </a:prstGeom>
          <a:noFill/>
          <a:ln w="9525">
            <a:noFill/>
            <a:miter lim="800000"/>
          </a:ln>
        </p:spPr>
        <p:txBody>
          <a:bodyPr/>
          <a:lstStyle/>
          <a:p>
            <a:pPr marL="358775" indent="-358775">
              <a:lnSpc>
                <a:spcPct val="125000"/>
              </a:lnSpc>
              <a:spcBef>
                <a:spcPts val="600"/>
              </a:spcBef>
              <a:buSzPct val="100000"/>
              <a:buFont typeface="Wingdings" panose="05000000000000000000" pitchFamily="2" charset="2"/>
              <a:buChar char="p"/>
            </a:pPr>
            <a:r>
              <a:rPr lang="zh-CN" altLang="en-US" sz="2400" b="1" dirty="0">
                <a:latin typeface="黑体" panose="02010609060101010101" pitchFamily="49" charset="-122"/>
                <a:ea typeface="黑体" panose="02010609060101010101" pitchFamily="49" charset="-122"/>
              </a:rPr>
              <a:t>彭实戈院士创立的“</a:t>
            </a:r>
            <a:r>
              <a:rPr lang="zh-CN" altLang="en-US" sz="2400" b="1" dirty="0">
                <a:solidFill>
                  <a:srgbClr val="FF0000"/>
                </a:solidFill>
                <a:latin typeface="黑体" panose="02010609060101010101" pitchFamily="49" charset="-122"/>
                <a:ea typeface="黑体" panose="02010609060101010101" pitchFamily="49" charset="-122"/>
              </a:rPr>
              <a:t>倒向随机微分方程</a:t>
            </a:r>
            <a:r>
              <a:rPr lang="zh-CN" altLang="en-US" sz="2400" b="1" dirty="0">
                <a:latin typeface="黑体" panose="02010609060101010101" pitchFamily="49" charset="-122"/>
                <a:ea typeface="黑体" panose="02010609060101010101" pitchFamily="49" charset="-122"/>
              </a:rPr>
              <a:t>”</a:t>
            </a:r>
            <a:r>
              <a:rPr lang="zh-CN" altLang="zh-CN" sz="2400" b="1" dirty="0">
                <a:latin typeface="黑体" panose="02010609060101010101" pitchFamily="49" charset="-122"/>
                <a:ea typeface="黑体" panose="02010609060101010101" pitchFamily="49" charset="-122"/>
              </a:rPr>
              <a:t>可以用来求解风险金融资产</a:t>
            </a:r>
            <a:r>
              <a:rPr lang="zh-CN" altLang="zh-CN" sz="2400" b="1" dirty="0" smtClean="0">
                <a:latin typeface="黑体" panose="02010609060101010101" pitchFamily="49" charset="-122"/>
                <a:ea typeface="黑体" panose="02010609060101010101" pitchFamily="49" charset="-122"/>
              </a:rPr>
              <a:t>价格</a:t>
            </a:r>
            <a:endParaRPr lang="en-US" altLang="zh-CN" sz="2400" b="1" dirty="0" smtClean="0">
              <a:latin typeface="黑体" panose="02010609060101010101" pitchFamily="49" charset="-122"/>
              <a:ea typeface="黑体" panose="02010609060101010101" pitchFamily="49" charset="-122"/>
            </a:endParaRPr>
          </a:p>
          <a:p>
            <a:pPr marL="358775" indent="-358775">
              <a:lnSpc>
                <a:spcPct val="125000"/>
              </a:lnSpc>
              <a:spcBef>
                <a:spcPts val="600"/>
              </a:spcBef>
              <a:buSzPct val="100000"/>
              <a:buFont typeface="Wingdings" panose="05000000000000000000" pitchFamily="2" charset="2"/>
              <a:buChar char="Ø"/>
            </a:pPr>
            <a:r>
              <a:rPr lang="zh-CN" altLang="zh-CN" sz="2400" b="1" dirty="0" smtClean="0">
                <a:latin typeface="黑体" panose="02010609060101010101" pitchFamily="49" charset="-122"/>
                <a:ea typeface="黑体" panose="02010609060101010101" pitchFamily="49" charset="-122"/>
              </a:rPr>
              <a:t>已</a:t>
            </a:r>
            <a:r>
              <a:rPr lang="zh-CN" altLang="zh-CN" sz="2400" b="1" dirty="0">
                <a:latin typeface="黑体" panose="02010609060101010101" pitchFamily="49" charset="-122"/>
                <a:ea typeface="黑体" panose="02010609060101010101" pitchFamily="49" charset="-122"/>
              </a:rPr>
              <a:t>被公认为研究金融市场衍生证券定价理论的基础工具</a:t>
            </a:r>
            <a:r>
              <a:rPr lang="zh-CN" altLang="en-US" sz="2400" b="1" dirty="0">
                <a:latin typeface="黑体" panose="02010609060101010101" pitchFamily="49" charset="-122"/>
                <a:ea typeface="黑体" panose="02010609060101010101" pitchFamily="49" charset="-122"/>
              </a:rPr>
              <a:t>，</a:t>
            </a:r>
            <a:r>
              <a:rPr lang="zh-CN" altLang="zh-CN" sz="2400" b="1" dirty="0">
                <a:latin typeface="黑体" panose="02010609060101010101" pitchFamily="49" charset="-122"/>
                <a:ea typeface="黑体" panose="02010609060101010101" pitchFamily="49" charset="-122"/>
              </a:rPr>
              <a:t>获得诺贝尔经济学奖的公式是他的一个模型和特例</a:t>
            </a:r>
            <a:endParaRPr lang="zh-CN" altLang="en-US" sz="2400" b="1" dirty="0">
              <a:latin typeface="黑体" panose="02010609060101010101" pitchFamily="49" charset="-122"/>
              <a:ea typeface="黑体" panose="02010609060101010101" pitchFamily="49" charset="-122"/>
            </a:endParaRPr>
          </a:p>
          <a:p>
            <a:pPr marL="358775" indent="-358775">
              <a:lnSpc>
                <a:spcPct val="125000"/>
              </a:lnSpc>
              <a:spcBef>
                <a:spcPts val="600"/>
              </a:spcBef>
              <a:buSzPct val="100000"/>
              <a:buFont typeface="Wingdings" panose="05000000000000000000" pitchFamily="2" charset="2"/>
              <a:buChar char="Ø"/>
            </a:pPr>
            <a:r>
              <a:rPr lang="en-US" altLang="zh-CN" sz="2400" b="1" dirty="0">
                <a:latin typeface="黑体" panose="02010609060101010101" pitchFamily="49" charset="-122"/>
                <a:ea typeface="黑体" panose="02010609060101010101" pitchFamily="49" charset="-122"/>
              </a:rPr>
              <a:t>1993</a:t>
            </a:r>
            <a:r>
              <a:rPr lang="zh-CN" altLang="en-US" sz="2400" b="1" dirty="0">
                <a:latin typeface="黑体" panose="02010609060101010101" pitchFamily="49" charset="-122"/>
                <a:ea typeface="黑体" panose="02010609060101010101" pitchFamily="49" charset="-122"/>
              </a:rPr>
              <a:t>年，他的理论运用直接叫停了山东省乃至全国境外期货交易的，避免了数百亿美元的流失</a:t>
            </a:r>
            <a:endParaRPr lang="en-US" sz="2400" b="1" dirty="0">
              <a:latin typeface="黑体" panose="02010609060101010101" pitchFamily="49" charset="-122"/>
              <a:ea typeface="黑体" panose="02010609060101010101" pitchFamily="49" charset="-122"/>
            </a:endParaRPr>
          </a:p>
        </p:txBody>
      </p:sp>
      <p:pic>
        <p:nvPicPr>
          <p:cNvPr id="64516" name="Picture 5" descr="200905cn26"/>
          <p:cNvPicPr>
            <a:picLocks noChangeAspect="1" noChangeArrowheads="1"/>
          </p:cNvPicPr>
          <p:nvPr/>
        </p:nvPicPr>
        <p:blipFill>
          <a:blip r:embed="rId1" cstate="print"/>
          <a:srcRect r="49762"/>
          <a:stretch>
            <a:fillRect/>
          </a:stretch>
        </p:blipFill>
        <p:spPr bwMode="auto">
          <a:xfrm>
            <a:off x="6429388" y="1428736"/>
            <a:ext cx="1287463" cy="1714500"/>
          </a:xfrm>
          <a:prstGeom prst="rect">
            <a:avLst/>
          </a:prstGeom>
          <a:noFill/>
          <a:ln w="9525">
            <a:noFill/>
            <a:miter lim="800000"/>
            <a:headEnd/>
            <a:tailEnd/>
          </a:ln>
        </p:spPr>
      </p:pic>
      <p:sp>
        <p:nvSpPr>
          <p:cNvPr id="71685" name="Rectangle 6"/>
          <p:cNvSpPr>
            <a:spLocks noChangeArrowheads="1"/>
          </p:cNvSpPr>
          <p:nvPr/>
        </p:nvSpPr>
        <p:spPr bwMode="auto">
          <a:xfrm>
            <a:off x="5429256" y="3786190"/>
            <a:ext cx="3455988" cy="1476375"/>
          </a:xfrm>
          <a:prstGeom prst="rect">
            <a:avLst/>
          </a:prstGeom>
          <a:noFill/>
          <a:ln w="9525">
            <a:noFill/>
            <a:miter lim="800000"/>
          </a:ln>
        </p:spPr>
        <p:txBody>
          <a:bodyPr anchor="ctr">
            <a:spAutoFit/>
          </a:bodyPr>
          <a:lstStyle/>
          <a:p>
            <a:pPr algn="just" eaLnBrk="0" hangingPunct="0">
              <a:lnSpc>
                <a:spcPct val="125000"/>
              </a:lnSpc>
              <a:defRPr/>
            </a:pPr>
            <a:r>
              <a:rPr lang="zh-CN" altLang="en-US" b="1" dirty="0">
                <a:solidFill>
                  <a:srgbClr val="0000FF"/>
                </a:solidFill>
                <a:latin typeface="黑体" panose="02010609060101010101" pitchFamily="49" charset="-122"/>
                <a:ea typeface="黑体" panose="02010609060101010101" pitchFamily="49" charset="-122"/>
              </a:rPr>
              <a:t>在</a:t>
            </a:r>
            <a:r>
              <a:rPr lang="en-US" altLang="zh-CN" b="1" dirty="0">
                <a:solidFill>
                  <a:srgbClr val="0000FF"/>
                </a:solidFill>
                <a:latin typeface="黑体" panose="02010609060101010101" pitchFamily="49" charset="-122"/>
                <a:ea typeface="黑体" panose="02010609060101010101" pitchFamily="49" charset="-122"/>
              </a:rPr>
              <a:t>2010</a:t>
            </a:r>
            <a:r>
              <a:rPr lang="zh-CN" altLang="en-US" b="1" dirty="0">
                <a:solidFill>
                  <a:srgbClr val="0000FF"/>
                </a:solidFill>
                <a:latin typeface="黑体" panose="02010609060101010101" pitchFamily="49" charset="-122"/>
                <a:ea typeface="黑体" panose="02010609060101010101" pitchFamily="49" charset="-122"/>
              </a:rPr>
              <a:t>年的国际数学家大会上，被邀请作了一小时大会报告，是中国大陆本土数学界获此荣誉的第一人</a:t>
            </a:r>
            <a:r>
              <a:rPr lang="zh-CN" altLang="en-US" b="1" dirty="0">
                <a:latin typeface="黑体" panose="02010609060101010101" pitchFamily="49" charset="-122"/>
                <a:ea typeface="黑体" panose="02010609060101010101" pitchFamily="49" charset="-122"/>
              </a:rPr>
              <a:t> </a:t>
            </a:r>
            <a:endParaRPr lang="zh-CN" altLang="en-US" b="1" dirty="0">
              <a:latin typeface="黑体" panose="02010609060101010101" pitchFamily="49" charset="-122"/>
              <a:ea typeface="黑体" panose="02010609060101010101" pitchFamily="49" charset="-122"/>
            </a:endParaRPr>
          </a:p>
        </p:txBody>
      </p:sp>
      <p:pic>
        <p:nvPicPr>
          <p:cNvPr id="64518" name="Picture 7" descr="http://mathfinance.sdu.edu.cn/userfiles/20150901/a443bd03-4190-4359-b7d9-ab14e113918d.jpg"/>
          <p:cNvPicPr>
            <a:picLocks noChangeAspect="1" noChangeArrowheads="1"/>
          </p:cNvPicPr>
          <p:nvPr/>
        </p:nvPicPr>
        <p:blipFill>
          <a:blip r:embed="rId2" cstate="print"/>
          <a:srcRect/>
          <a:stretch>
            <a:fillRect/>
          </a:stretch>
        </p:blipFill>
        <p:spPr bwMode="auto">
          <a:xfrm>
            <a:off x="5500694" y="1214422"/>
            <a:ext cx="3151188" cy="2100262"/>
          </a:xfrm>
          <a:prstGeom prst="rect">
            <a:avLst/>
          </a:prstGeom>
          <a:noFill/>
          <a:ln w="9525">
            <a:noFill/>
            <a:miter lim="800000"/>
            <a:headEnd/>
            <a:tailEnd/>
          </a:ln>
        </p:spPr>
      </p:pic>
      <p:sp>
        <p:nvSpPr>
          <p:cNvPr id="11" name="矩形 10"/>
          <p:cNvSpPr/>
          <p:nvPr/>
        </p:nvSpPr>
        <p:spPr>
          <a:xfrm>
            <a:off x="2555776" y="214290"/>
            <a:ext cx="6395874"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txBox="1">
            <a:spLocks noChangeArrowheads="1"/>
          </p:cNvSpPr>
          <p:nvPr/>
        </p:nvSpPr>
        <p:spPr bwMode="auto">
          <a:xfrm>
            <a:off x="357158" y="1285860"/>
            <a:ext cx="6481763" cy="1744662"/>
          </a:xfrm>
          <a:prstGeom prst="rect">
            <a:avLst/>
          </a:prstGeom>
          <a:noFill/>
          <a:ln w="9525">
            <a:noFill/>
            <a:miter lim="800000"/>
          </a:ln>
        </p:spPr>
        <p:txBody>
          <a:bodyPr/>
          <a:lstStyle/>
          <a:p>
            <a:pPr marL="358775" indent="-358775">
              <a:lnSpc>
                <a:spcPct val="120000"/>
              </a:lnSpc>
              <a:spcBef>
                <a:spcPts val="600"/>
              </a:spcBef>
              <a:buSzPct val="100000"/>
              <a:buFont typeface="Wingdings" panose="05000000000000000000" pitchFamily="2" charset="2"/>
              <a:buChar char="p"/>
              <a:defRPr/>
            </a:pPr>
            <a:r>
              <a:rPr lang="en-US" altLang="zh-CN" sz="2400" b="1" dirty="0">
                <a:latin typeface="黑体" panose="02010609060101010101" pitchFamily="49" charset="-122"/>
                <a:ea typeface="黑体" panose="02010609060101010101" pitchFamily="49" charset="-122"/>
              </a:rPr>
              <a:t>Google</a:t>
            </a:r>
            <a:r>
              <a:rPr lang="zh-CN" altLang="en-US" sz="2400" b="1" dirty="0">
                <a:latin typeface="黑体" panose="02010609060101010101" pitchFamily="49" charset="-122"/>
                <a:ea typeface="黑体" panose="02010609060101010101" pitchFamily="49" charset="-122"/>
              </a:rPr>
              <a:t>发明了算法“佩奇排序（</a:t>
            </a:r>
            <a:r>
              <a:rPr lang="zh-CN" altLang="en-US" sz="2400" b="1" dirty="0">
                <a:solidFill>
                  <a:srgbClr val="FF0000"/>
                </a:solidFill>
                <a:latin typeface="黑体" panose="02010609060101010101" pitchFamily="49" charset="-122"/>
                <a:ea typeface="黑体" panose="02010609060101010101" pitchFamily="49" charset="-122"/>
              </a:rPr>
              <a:t>随机矩阵</a:t>
            </a:r>
            <a:r>
              <a:rPr lang="zh-CN" altLang="en-US" sz="2400" b="1" dirty="0">
                <a:latin typeface="黑体" panose="02010609060101010101" pitchFamily="49" charset="-122"/>
                <a:ea typeface="黑体" panose="02010609060101010101" pitchFamily="49" charset="-122"/>
              </a:rPr>
              <a:t>）”战胜了其他搜索引擎</a:t>
            </a:r>
            <a:endParaRPr lang="zh-CN" altLang="en-US" sz="2400" b="1" dirty="0">
              <a:latin typeface="黑体" panose="02010609060101010101" pitchFamily="49" charset="-122"/>
              <a:ea typeface="黑体" panose="02010609060101010101" pitchFamily="49" charset="-122"/>
            </a:endParaRPr>
          </a:p>
          <a:p>
            <a:pPr marL="358775" indent="-358775">
              <a:lnSpc>
                <a:spcPct val="120000"/>
              </a:lnSpc>
              <a:spcBef>
                <a:spcPts val="600"/>
              </a:spcBef>
              <a:buSzPct val="100000"/>
              <a:buFont typeface="Wingdings" panose="05000000000000000000" pitchFamily="2" charset="2"/>
              <a:buChar char="Ø"/>
              <a:defRPr/>
            </a:pPr>
            <a:r>
              <a:rPr lang="zh-CN" altLang="en-US" sz="2400" b="1" dirty="0">
                <a:latin typeface="黑体" panose="02010609060101010101" pitchFamily="49" charset="-122"/>
                <a:ea typeface="黑体" panose="02010609060101010101" pitchFamily="49" charset="-122"/>
              </a:rPr>
              <a:t>老板布林毕业于马里兰大学</a:t>
            </a:r>
            <a:r>
              <a:rPr lang="zh-CN" altLang="en-US" sz="2400" b="1" dirty="0">
                <a:solidFill>
                  <a:srgbClr val="FF0000"/>
                </a:solidFill>
                <a:latin typeface="黑体" panose="02010609060101010101" pitchFamily="49" charset="-122"/>
                <a:ea typeface="黑体" panose="02010609060101010101" pitchFamily="49" charset="-122"/>
              </a:rPr>
              <a:t>数学</a:t>
            </a:r>
            <a:r>
              <a:rPr lang="zh-CN" altLang="en-US" sz="2400" b="1" dirty="0">
                <a:latin typeface="黑体" panose="02010609060101010101" pitchFamily="49" charset="-122"/>
                <a:ea typeface="黑体" panose="02010609060101010101" pitchFamily="49" charset="-122"/>
              </a:rPr>
              <a:t>系（</a:t>
            </a:r>
            <a:r>
              <a:rPr lang="en-US" altLang="zh-CN" sz="2400" b="1" dirty="0">
                <a:latin typeface="黑体" panose="02010609060101010101" pitchFamily="49" charset="-122"/>
                <a:ea typeface="黑体" panose="02010609060101010101" pitchFamily="49" charset="-122"/>
              </a:rPr>
              <a:t>1993</a:t>
            </a:r>
            <a:r>
              <a:rPr lang="zh-CN" altLang="en-US" sz="2400" b="1" dirty="0">
                <a:latin typeface="黑体" panose="02010609060101010101" pitchFamily="49" charset="-122"/>
                <a:ea typeface="黑体" panose="02010609060101010101" pitchFamily="49" charset="-122"/>
              </a:rPr>
              <a:t>）</a:t>
            </a:r>
            <a:endParaRPr lang="zh-CN" altLang="en-US" sz="2400" b="1" dirty="0">
              <a:latin typeface="黑体" panose="02010609060101010101" pitchFamily="49" charset="-122"/>
              <a:ea typeface="黑体" panose="02010609060101010101" pitchFamily="49" charset="-122"/>
            </a:endParaRPr>
          </a:p>
          <a:p>
            <a:pPr marL="358775" indent="-358775">
              <a:lnSpc>
                <a:spcPct val="120000"/>
              </a:lnSpc>
              <a:spcBef>
                <a:spcPts val="600"/>
              </a:spcBef>
              <a:buSzPct val="100000"/>
              <a:buFont typeface="Wingdings" panose="05000000000000000000" pitchFamily="2" charset="2"/>
              <a:buChar char="Ø"/>
              <a:defRPr/>
            </a:pPr>
            <a:r>
              <a:rPr lang="zh-CN" altLang="en-US" sz="2400" b="1" dirty="0">
                <a:latin typeface="黑体" panose="02010609060101010101" pitchFamily="49" charset="-122"/>
                <a:ea typeface="黑体" panose="02010609060101010101" pitchFamily="49" charset="-122"/>
              </a:rPr>
              <a:t>马志明院士（随机</a:t>
            </a:r>
            <a:r>
              <a:rPr lang="zh-CN" altLang="en-US" sz="2400" b="1" dirty="0">
                <a:solidFill>
                  <a:srgbClr val="FF0000"/>
                </a:solidFill>
                <a:latin typeface="黑体" panose="02010609060101010101" pitchFamily="49" charset="-122"/>
                <a:ea typeface="黑体" panose="02010609060101010101" pitchFamily="49" charset="-122"/>
              </a:rPr>
              <a:t>数学</a:t>
            </a:r>
            <a:r>
              <a:rPr lang="zh-CN" altLang="en-US" sz="2400" b="1" dirty="0">
                <a:latin typeface="黑体" panose="02010609060101010101" pitchFamily="49" charset="-122"/>
                <a:ea typeface="黑体" panose="02010609060101010101" pitchFamily="49" charset="-122"/>
              </a:rPr>
              <a:t>）的“浏览排序”</a:t>
            </a:r>
            <a:endParaRPr lang="zh-CN" altLang="en-US" sz="2400" b="1" dirty="0">
              <a:latin typeface="黑体" panose="02010609060101010101" pitchFamily="49" charset="-122"/>
              <a:ea typeface="黑体" panose="02010609060101010101" pitchFamily="49" charset="-122"/>
            </a:endParaRPr>
          </a:p>
        </p:txBody>
      </p:sp>
      <p:pic>
        <p:nvPicPr>
          <p:cNvPr id="65540" name="Picture 8" descr="F4D48792E639B430E07947D68B09ACE9"/>
          <p:cNvPicPr>
            <a:picLocks noChangeAspect="1" noChangeArrowheads="1"/>
          </p:cNvPicPr>
          <p:nvPr/>
        </p:nvPicPr>
        <p:blipFill>
          <a:blip r:embed="rId1" cstate="print"/>
          <a:srcRect l="28946" r="18056"/>
          <a:stretch>
            <a:fillRect/>
          </a:stretch>
        </p:blipFill>
        <p:spPr bwMode="auto">
          <a:xfrm>
            <a:off x="6572264" y="928670"/>
            <a:ext cx="2193925" cy="2852738"/>
          </a:xfrm>
          <a:prstGeom prst="rect">
            <a:avLst/>
          </a:prstGeom>
          <a:noFill/>
          <a:ln w="9525">
            <a:noFill/>
            <a:miter lim="800000"/>
            <a:headEnd/>
            <a:tailEnd/>
          </a:ln>
        </p:spPr>
      </p:pic>
      <p:pic>
        <p:nvPicPr>
          <p:cNvPr id="65541" name="Picture 5" descr="u=3033465201,2106673560&amp;fm=23&amp;gp=0"/>
          <p:cNvPicPr>
            <a:picLocks noChangeAspect="1" noChangeArrowheads="1"/>
          </p:cNvPicPr>
          <p:nvPr/>
        </p:nvPicPr>
        <p:blipFill>
          <a:blip r:embed="rId2" cstate="print"/>
          <a:srcRect/>
          <a:stretch>
            <a:fillRect/>
          </a:stretch>
        </p:blipFill>
        <p:spPr bwMode="auto">
          <a:xfrm>
            <a:off x="1071538" y="3429000"/>
            <a:ext cx="3024187" cy="2254250"/>
          </a:xfrm>
          <a:prstGeom prst="rect">
            <a:avLst/>
          </a:prstGeom>
          <a:noFill/>
          <a:ln w="9525">
            <a:noFill/>
            <a:miter lim="800000"/>
            <a:headEnd/>
            <a:tailEnd/>
          </a:ln>
        </p:spPr>
      </p:pic>
      <p:sp>
        <p:nvSpPr>
          <p:cNvPr id="65542" name="Text Box 7"/>
          <p:cNvSpPr txBox="1">
            <a:spLocks noChangeArrowheads="1"/>
          </p:cNvSpPr>
          <p:nvPr/>
        </p:nvSpPr>
        <p:spPr bwMode="auto">
          <a:xfrm>
            <a:off x="4500562" y="3929066"/>
            <a:ext cx="4211637" cy="1377749"/>
          </a:xfrm>
          <a:prstGeom prst="rect">
            <a:avLst/>
          </a:prstGeom>
          <a:noFill/>
          <a:ln w="9525">
            <a:noFill/>
            <a:miter lim="800000"/>
          </a:ln>
        </p:spPr>
        <p:txBody>
          <a:bodyPr>
            <a:spAutoFit/>
          </a:bodyPr>
          <a:lstStyle/>
          <a:p>
            <a:pPr>
              <a:lnSpc>
                <a:spcPct val="120000"/>
              </a:lnSpc>
            </a:pPr>
            <a:r>
              <a:rPr lang="zh-CN" altLang="en-US" b="1" dirty="0">
                <a:solidFill>
                  <a:srgbClr val="0000FF"/>
                </a:solidFill>
                <a:latin typeface="黑体" panose="02010609060101010101" pitchFamily="49" charset="-122"/>
                <a:ea typeface="黑体" panose="02010609060101010101" pitchFamily="49" charset="-122"/>
              </a:rPr>
              <a:t>中国科学院院士（</a:t>
            </a:r>
            <a:r>
              <a:rPr lang="en-US" altLang="zh-CN" b="1" dirty="0">
                <a:solidFill>
                  <a:srgbClr val="0000FF"/>
                </a:solidFill>
                <a:latin typeface="黑体" panose="02010609060101010101" pitchFamily="49" charset="-122"/>
                <a:ea typeface="黑体" panose="02010609060101010101" pitchFamily="49" charset="-122"/>
              </a:rPr>
              <a:t>1995</a:t>
            </a:r>
            <a:r>
              <a:rPr lang="zh-CN" altLang="en-US" b="1" dirty="0">
                <a:solidFill>
                  <a:srgbClr val="0000FF"/>
                </a:solidFill>
                <a:latin typeface="黑体" panose="02010609060101010101" pitchFamily="49" charset="-122"/>
                <a:ea typeface="黑体" panose="02010609060101010101" pitchFamily="49" charset="-122"/>
              </a:rPr>
              <a:t>），第三世界科学院院士（</a:t>
            </a:r>
            <a:r>
              <a:rPr lang="en-US" altLang="zh-CN" b="1" dirty="0">
                <a:solidFill>
                  <a:srgbClr val="0000FF"/>
                </a:solidFill>
                <a:latin typeface="黑体" panose="02010609060101010101" pitchFamily="49" charset="-122"/>
                <a:ea typeface="黑体" panose="02010609060101010101" pitchFamily="49" charset="-122"/>
              </a:rPr>
              <a:t>1998</a:t>
            </a:r>
            <a:r>
              <a:rPr lang="zh-CN" altLang="en-US" b="1" dirty="0">
                <a:solidFill>
                  <a:srgbClr val="0000FF"/>
                </a:solidFill>
                <a:latin typeface="黑体" panose="02010609060101010101" pitchFamily="49" charset="-122"/>
                <a:ea typeface="黑体" panose="02010609060101010101" pitchFamily="49" charset="-122"/>
              </a:rPr>
              <a:t>）。曾任中国数学会理事长，国际数学联盟副主席，国际数学家大会组委会主席 </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11" name="矩形 10"/>
          <p:cNvSpPr/>
          <p:nvPr/>
        </p:nvSpPr>
        <p:spPr>
          <a:xfrm>
            <a:off x="2699792" y="214290"/>
            <a:ext cx="6251858"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sp>
        <p:nvSpPr>
          <p:cNvPr id="64515" name="Rectangle 3"/>
          <p:cNvSpPr>
            <a:spLocks noGrp="1" noChangeArrowheads="1"/>
          </p:cNvSpPr>
          <p:nvPr>
            <p:ph type="body" idx="1"/>
          </p:nvPr>
        </p:nvSpPr>
        <p:spPr>
          <a:xfrm>
            <a:off x="571472" y="1142984"/>
            <a:ext cx="4606925" cy="4525962"/>
          </a:xfrm>
        </p:spPr>
        <p:txBody>
          <a:bodyPr/>
          <a:lstStyle/>
          <a:p>
            <a:pPr>
              <a:lnSpc>
                <a:spcPct val="125000"/>
              </a:lnSpc>
              <a:spcBef>
                <a:spcPts val="600"/>
              </a:spcBef>
              <a:buSzPct val="100000"/>
              <a:buFont typeface="Wingdings" panose="05000000000000000000" pitchFamily="2" charset="2"/>
              <a:buChar char="p"/>
              <a:defRPr/>
            </a:pPr>
            <a:r>
              <a:rPr lang="zh-CN" altLang="en-US" sz="2400" b="1" dirty="0" smtClean="0">
                <a:latin typeface="黑体" panose="02010609060101010101" pitchFamily="49" charset="-122"/>
                <a:ea typeface="黑体" panose="02010609060101010101" pitchFamily="49" charset="-122"/>
              </a:rPr>
              <a:t>刘允：</a:t>
            </a:r>
            <a:r>
              <a:rPr lang="en-US" altLang="zh-CN" sz="2400" b="1" dirty="0" smtClean="0">
                <a:latin typeface="黑体" panose="02010609060101010101" pitchFamily="49" charset="-122"/>
                <a:ea typeface="黑体" panose="02010609060101010101" pitchFamily="49" charset="-122"/>
              </a:rPr>
              <a:t>1983</a:t>
            </a:r>
            <a:r>
              <a:rPr lang="zh-CN" altLang="en-US" sz="2400" b="1" dirty="0" smtClean="0">
                <a:latin typeface="黑体" panose="02010609060101010101" pitchFamily="49" charset="-122"/>
                <a:ea typeface="黑体" panose="02010609060101010101" pitchFamily="49" charset="-122"/>
              </a:rPr>
              <a:t>年毕业于北京师范大学</a:t>
            </a:r>
            <a:r>
              <a:rPr lang="zh-CN" altLang="en-US" sz="2400" b="1" dirty="0" smtClean="0">
                <a:solidFill>
                  <a:srgbClr val="FF0000"/>
                </a:solidFill>
                <a:latin typeface="黑体" panose="02010609060101010101" pitchFamily="49" charset="-122"/>
                <a:ea typeface="黑体" panose="02010609060101010101" pitchFamily="49" charset="-122"/>
              </a:rPr>
              <a:t>数学</a:t>
            </a:r>
            <a:r>
              <a:rPr lang="zh-CN" altLang="en-US" sz="2400" b="1" dirty="0" smtClean="0">
                <a:latin typeface="黑体" panose="02010609060101010101" pitchFamily="49" charset="-122"/>
                <a:ea typeface="黑体" panose="02010609060101010101" pitchFamily="49" charset="-122"/>
              </a:rPr>
              <a:t>系 </a:t>
            </a:r>
            <a:endParaRPr lang="zh-CN" altLang="en-US" sz="2400" b="1" dirty="0" smtClean="0">
              <a:latin typeface="黑体" panose="02010609060101010101" pitchFamily="49" charset="-122"/>
              <a:ea typeface="黑体" panose="02010609060101010101" pitchFamily="49" charset="-122"/>
            </a:endParaRPr>
          </a:p>
          <a:p>
            <a:pPr>
              <a:lnSpc>
                <a:spcPct val="125000"/>
              </a:lnSpc>
              <a:spcBef>
                <a:spcPts val="600"/>
              </a:spcBef>
              <a:buSzPct val="100000"/>
              <a:buFont typeface="Wingdings" panose="05000000000000000000" pitchFamily="2" charset="2"/>
              <a:buChar char="Ø"/>
              <a:defRPr/>
            </a:pPr>
            <a:r>
              <a:rPr lang="en-US" altLang="zh-CN" sz="2400" b="1" dirty="0" smtClean="0">
                <a:latin typeface="黑体" panose="02010609060101010101" pitchFamily="49" charset="-122"/>
                <a:ea typeface="黑体" panose="02010609060101010101" pitchFamily="49" charset="-122"/>
              </a:rPr>
              <a:t>2002</a:t>
            </a:r>
            <a:r>
              <a:rPr lang="zh-CN" altLang="en-US" sz="2400" b="1" dirty="0" smtClean="0">
                <a:latin typeface="黑体" panose="02010609060101010101" pitchFamily="49" charset="-122"/>
                <a:ea typeface="黑体" panose="02010609060101010101" pitchFamily="49" charset="-122"/>
              </a:rPr>
              <a:t>年出任韩国</a:t>
            </a:r>
            <a:r>
              <a:rPr lang="en-US" altLang="zh-CN" sz="2400" b="1" dirty="0" smtClean="0">
                <a:latin typeface="黑体" panose="02010609060101010101" pitchFamily="49" charset="-122"/>
                <a:ea typeface="黑体" panose="02010609060101010101" pitchFamily="49" charset="-122"/>
              </a:rPr>
              <a:t>SK</a:t>
            </a:r>
            <a:r>
              <a:rPr lang="zh-CN" altLang="en-US" sz="2400" b="1" dirty="0" smtClean="0">
                <a:latin typeface="黑体" panose="02010609060101010101" pitchFamily="49" charset="-122"/>
                <a:ea typeface="黑体" panose="02010609060101010101" pitchFamily="49" charset="-122"/>
              </a:rPr>
              <a:t>电讯公司中国区首席执行官</a:t>
            </a:r>
            <a:endParaRPr lang="zh-CN" altLang="en-US" sz="2400" b="1" dirty="0" smtClean="0">
              <a:latin typeface="黑体" panose="02010609060101010101" pitchFamily="49" charset="-122"/>
              <a:ea typeface="黑体" panose="02010609060101010101" pitchFamily="49" charset="-122"/>
            </a:endParaRPr>
          </a:p>
          <a:p>
            <a:pPr>
              <a:lnSpc>
                <a:spcPct val="125000"/>
              </a:lnSpc>
              <a:spcBef>
                <a:spcPts val="600"/>
              </a:spcBef>
              <a:buSzPct val="100000"/>
              <a:buFont typeface="Wingdings" panose="05000000000000000000" pitchFamily="2" charset="2"/>
              <a:buChar char="Ø"/>
              <a:defRPr/>
            </a:pPr>
            <a:r>
              <a:rPr lang="en-US" altLang="zh-CN" sz="2400" b="1" dirty="0" smtClean="0">
                <a:latin typeface="黑体" panose="02010609060101010101" pitchFamily="49" charset="-122"/>
                <a:ea typeface="黑体" panose="02010609060101010101" pitchFamily="49" charset="-122"/>
              </a:rPr>
              <a:t>2008</a:t>
            </a:r>
            <a:r>
              <a:rPr lang="zh-CN" altLang="en-US" sz="2400" b="1" dirty="0" smtClean="0">
                <a:latin typeface="黑体" panose="02010609060101010101" pitchFamily="49" charset="-122"/>
                <a:ea typeface="黑体" panose="02010609060101010101" pitchFamily="49" charset="-122"/>
              </a:rPr>
              <a:t>年成为谷歌全球副总裁、大中华区总经理</a:t>
            </a:r>
            <a:endParaRPr lang="zh-CN" altLang="en-US" sz="2400" b="1" dirty="0" smtClean="0">
              <a:latin typeface="黑体" panose="02010609060101010101" pitchFamily="49" charset="-122"/>
              <a:ea typeface="黑体" panose="02010609060101010101" pitchFamily="49" charset="-122"/>
            </a:endParaRPr>
          </a:p>
          <a:p>
            <a:pPr>
              <a:lnSpc>
                <a:spcPct val="125000"/>
              </a:lnSpc>
              <a:spcBef>
                <a:spcPts val="600"/>
              </a:spcBef>
              <a:buSzPct val="100000"/>
              <a:buFont typeface="Wingdings" panose="05000000000000000000" pitchFamily="2" charset="2"/>
              <a:buChar char="Ø"/>
              <a:defRPr/>
            </a:pPr>
            <a:r>
              <a:rPr lang="en-US" altLang="zh-CN" sz="2400" b="1" dirty="0" smtClean="0">
                <a:latin typeface="黑体" panose="02010609060101010101" pitchFamily="49" charset="-122"/>
                <a:ea typeface="黑体" panose="02010609060101010101" pitchFamily="49" charset="-122"/>
              </a:rPr>
              <a:t>2014</a:t>
            </a:r>
            <a:r>
              <a:rPr lang="zh-CN" altLang="en-US" sz="2400" b="1" dirty="0" smtClean="0">
                <a:latin typeface="黑体" panose="02010609060101010101" pitchFamily="49" charset="-122"/>
                <a:ea typeface="黑体" panose="02010609060101010101" pitchFamily="49" charset="-122"/>
              </a:rPr>
              <a:t>年担任奇虎</a:t>
            </a:r>
            <a:r>
              <a:rPr lang="en-US" altLang="zh-CN" sz="2400" b="1" dirty="0" smtClean="0">
                <a:latin typeface="黑体" panose="02010609060101010101" pitchFamily="49" charset="-122"/>
                <a:ea typeface="黑体" panose="02010609060101010101" pitchFamily="49" charset="-122"/>
              </a:rPr>
              <a:t>360</a:t>
            </a:r>
            <a:r>
              <a:rPr lang="zh-CN" altLang="en-US" sz="2400" b="1" dirty="0" smtClean="0">
                <a:latin typeface="黑体" panose="02010609060101010101" pitchFamily="49" charset="-122"/>
                <a:ea typeface="黑体" panose="02010609060101010101" pitchFamily="49" charset="-122"/>
              </a:rPr>
              <a:t>公司首席商务官   </a:t>
            </a:r>
            <a:endParaRPr lang="zh-CN" altLang="en-US" sz="2400" b="1" dirty="0" smtClean="0">
              <a:latin typeface="黑体" panose="02010609060101010101" pitchFamily="49" charset="-122"/>
              <a:ea typeface="黑体" panose="02010609060101010101" pitchFamily="49" charset="-122"/>
            </a:endParaRPr>
          </a:p>
        </p:txBody>
      </p:sp>
      <p:pic>
        <p:nvPicPr>
          <p:cNvPr id="66564" name="Picture 5" descr="20101015175828697867"/>
          <p:cNvPicPr>
            <a:picLocks noChangeAspect="1" noChangeArrowheads="1"/>
          </p:cNvPicPr>
          <p:nvPr/>
        </p:nvPicPr>
        <p:blipFill>
          <a:blip r:embed="rId2" cstate="print"/>
          <a:srcRect/>
          <a:stretch>
            <a:fillRect/>
          </a:stretch>
        </p:blipFill>
        <p:spPr bwMode="auto">
          <a:xfrm>
            <a:off x="5286380" y="1285860"/>
            <a:ext cx="3348037" cy="3817937"/>
          </a:xfrm>
          <a:prstGeom prst="rect">
            <a:avLst/>
          </a:prstGeom>
          <a:noFill/>
          <a:ln w="9525">
            <a:noFill/>
            <a:miter lim="800000"/>
            <a:headEnd/>
            <a:tailEnd/>
          </a:ln>
        </p:spPr>
      </p:pic>
      <p:sp>
        <p:nvSpPr>
          <p:cNvPr id="9" name="矩形 8"/>
          <p:cNvSpPr/>
          <p:nvPr/>
        </p:nvSpPr>
        <p:spPr>
          <a:xfrm>
            <a:off x="2123728" y="214290"/>
            <a:ext cx="6827922"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body" idx="1"/>
          </p:nvPr>
        </p:nvSpPr>
        <p:spPr>
          <a:xfrm>
            <a:off x="457200" y="333375"/>
            <a:ext cx="8401050" cy="6264275"/>
          </a:xfrm>
        </p:spPr>
        <p:txBody>
          <a:bodyPr/>
          <a:lstStyle/>
          <a:p>
            <a:pPr>
              <a:buFontTx/>
              <a:buNone/>
            </a:pPr>
            <a:r>
              <a:rPr lang="zh-CN" altLang="en-US" sz="4000" b="1" dirty="0" smtClean="0">
                <a:solidFill>
                  <a:srgbClr val="FF0000"/>
                </a:solidFill>
                <a:ea typeface="黑体" panose="02010609060101010101" pitchFamily="49" charset="-122"/>
              </a:rPr>
              <a:t>问题</a:t>
            </a:r>
            <a:r>
              <a:rPr lang="en-US" altLang="zh-CN" sz="2800" b="1" dirty="0" smtClean="0">
                <a:ea typeface="黑体" panose="02010609060101010101" pitchFamily="49" charset="-122"/>
              </a:rPr>
              <a:t>—— </a:t>
            </a:r>
            <a:r>
              <a:rPr lang="zh-CN" altLang="en-US" sz="2800" b="1" dirty="0" smtClean="0">
                <a:ea typeface="黑体" panose="02010609060101010101" pitchFamily="49" charset="-122"/>
              </a:rPr>
              <a:t>学术问题</a:t>
            </a:r>
            <a:endParaRPr lang="zh-CN" altLang="en-US" sz="2800" b="1" dirty="0" smtClean="0">
              <a:ea typeface="黑体" panose="02010609060101010101" pitchFamily="49" charset="-122"/>
            </a:endParaRPr>
          </a:p>
          <a:p>
            <a:r>
              <a:rPr lang="zh-CN" altLang="en-US" sz="2800" b="1" dirty="0" smtClean="0">
                <a:ea typeface="黑体" panose="02010609060101010101" pitchFamily="49" charset="-122"/>
              </a:rPr>
              <a:t>   学科教育的</a:t>
            </a:r>
            <a:r>
              <a:rPr lang="zh-CN" altLang="en-US" b="1" dirty="0" smtClean="0">
                <a:ea typeface="黑体" panose="02010609060101010101" pitchFamily="49" charset="-122"/>
              </a:rPr>
              <a:t>地位</a:t>
            </a:r>
            <a:endParaRPr lang="en-US" altLang="zh-CN" b="1" dirty="0" smtClean="0">
              <a:ea typeface="黑体" panose="02010609060101010101" pitchFamily="49" charset="-122"/>
            </a:endParaRPr>
          </a:p>
          <a:p>
            <a:r>
              <a:rPr lang="en-US" altLang="zh-CN" sz="2800" b="1" dirty="0" smtClean="0">
                <a:ea typeface="黑体" panose="02010609060101010101" pitchFamily="49" charset="-122"/>
              </a:rPr>
              <a:t>       </a:t>
            </a:r>
            <a:r>
              <a:rPr lang="zh-CN" altLang="en-US" sz="2800" b="1" dirty="0" smtClean="0">
                <a:ea typeface="黑体" panose="02010609060101010101" pitchFamily="49" charset="-122"/>
              </a:rPr>
              <a:t>德育教育、语言教育、数学教育、人文教育、科学教育、艺术教育、体育教育、技术教育等是独立学科？</a:t>
            </a:r>
            <a:endParaRPr lang="en-US" altLang="zh-CN" sz="2800" b="1" dirty="0" smtClean="0">
              <a:ea typeface="黑体" panose="02010609060101010101" pitchFamily="49" charset="-122"/>
            </a:endParaRPr>
          </a:p>
          <a:p>
            <a:r>
              <a:rPr lang="en-US" altLang="zh-CN" sz="2800" b="1" dirty="0" smtClean="0">
                <a:ea typeface="黑体" panose="02010609060101010101" pitchFamily="49" charset="-122"/>
              </a:rPr>
              <a:t>       </a:t>
            </a:r>
            <a:r>
              <a:rPr lang="zh-CN" altLang="en-US" sz="2800" b="1" dirty="0" smtClean="0">
                <a:ea typeface="黑体" panose="02010609060101010101" pitchFamily="49" charset="-122"/>
              </a:rPr>
              <a:t>教育</a:t>
            </a:r>
            <a:r>
              <a:rPr lang="en-US" altLang="zh-CN" sz="2800" b="1" dirty="0" smtClean="0">
                <a:ea typeface="黑体" panose="02010609060101010101" pitchFamily="49" charset="-122"/>
              </a:rPr>
              <a:t>——</a:t>
            </a:r>
            <a:r>
              <a:rPr lang="zh-CN" altLang="en-US" sz="2800" b="1" dirty="0" smtClean="0">
                <a:ea typeface="黑体" panose="02010609060101010101" pitchFamily="49" charset="-122"/>
              </a:rPr>
              <a:t>课程与教学</a:t>
            </a:r>
            <a:r>
              <a:rPr lang="en-US" altLang="zh-CN" sz="2800" b="1" dirty="0" smtClean="0">
                <a:ea typeface="黑体" panose="02010609060101010101" pitchFamily="49" charset="-122"/>
              </a:rPr>
              <a:t>——</a:t>
            </a:r>
            <a:r>
              <a:rPr lang="zh-CN" altLang="en-US" sz="2800" b="1" dirty="0" smtClean="0">
                <a:ea typeface="黑体" panose="02010609060101010101" pitchFamily="49" charset="-122"/>
              </a:rPr>
              <a:t>学科教育</a:t>
            </a:r>
            <a:r>
              <a:rPr lang="en-US" altLang="zh-CN" sz="2800" b="1" dirty="0" smtClean="0">
                <a:ea typeface="黑体" panose="02010609060101010101" pitchFamily="49" charset="-122"/>
              </a:rPr>
              <a:t>——</a:t>
            </a:r>
            <a:r>
              <a:rPr lang="zh-CN" altLang="en-US" sz="2800" b="1" dirty="0" smtClean="0">
                <a:ea typeface="黑体" panose="02010609060101010101" pitchFamily="49" charset="-122"/>
              </a:rPr>
              <a:t>各学科教育合理吗？</a:t>
            </a:r>
            <a:endParaRPr lang="en-US" altLang="zh-CN" sz="2800" b="1" dirty="0" smtClean="0">
              <a:ea typeface="黑体" panose="02010609060101010101" pitchFamily="49" charset="-122"/>
            </a:endParaRPr>
          </a:p>
          <a:p>
            <a:r>
              <a:rPr lang="en-US" altLang="zh-CN" sz="2800" b="1" dirty="0" smtClean="0">
                <a:ea typeface="黑体" panose="02010609060101010101" pitchFamily="49" charset="-122"/>
              </a:rPr>
              <a:t>       </a:t>
            </a:r>
            <a:r>
              <a:rPr lang="zh-CN" altLang="en-US" sz="2800" b="1" dirty="0" smtClean="0">
                <a:ea typeface="黑体" panose="02010609060101010101" pitchFamily="49" charset="-122"/>
              </a:rPr>
              <a:t>数学</a:t>
            </a:r>
            <a:r>
              <a:rPr lang="en-US" altLang="zh-CN" sz="2800" b="1" dirty="0" smtClean="0">
                <a:ea typeface="黑体" panose="02010609060101010101" pitchFamily="49" charset="-122"/>
              </a:rPr>
              <a:t>——</a:t>
            </a:r>
            <a:r>
              <a:rPr lang="zh-CN" altLang="en-US" sz="2800" b="1" dirty="0" smtClean="0">
                <a:ea typeface="黑体" panose="02010609060101010101" pitchFamily="49" charset="-122"/>
              </a:rPr>
              <a:t>基础数学、应用数学、统计概率、数学教育</a:t>
            </a:r>
            <a:endParaRPr lang="en-US" altLang="zh-CN" sz="2800" b="1" dirty="0" smtClean="0">
              <a:ea typeface="黑体" panose="02010609060101010101" pitchFamily="49" charset="-122"/>
            </a:endParaRPr>
          </a:p>
          <a:p>
            <a:pPr>
              <a:buFont typeface="Arial" panose="020B0604020202020204" pitchFamily="34" charset="0"/>
              <a:buNone/>
            </a:pPr>
            <a:endParaRPr lang="en-US" altLang="zh-CN" sz="3600" b="1" dirty="0" smtClean="0">
              <a:ea typeface="黑体" panose="02010609060101010101" pitchFamily="49" charset="-122"/>
            </a:endParaRPr>
          </a:p>
          <a:p>
            <a:r>
              <a:rPr lang="zh-CN" altLang="en-US" sz="4000" b="1" dirty="0" smtClean="0">
                <a:ea typeface="黑体" panose="02010609060101010101" pitchFamily="49" charset="-122"/>
              </a:rPr>
              <a:t>     </a:t>
            </a:r>
            <a:endParaRPr lang="zh-CN" altLang="en-US" sz="4000" b="1" dirty="0" smtClean="0">
              <a:ea typeface="黑体" panose="0201060906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4"/>
          <p:cNvPicPr>
            <a:picLocks noChangeAspect="1"/>
          </p:cNvPicPr>
          <p:nvPr/>
        </p:nvPicPr>
        <p:blipFill>
          <a:blip r:embed="rId1" cstate="print"/>
          <a:srcRect/>
          <a:stretch>
            <a:fillRect/>
          </a:stretch>
        </p:blipFill>
        <p:spPr bwMode="auto">
          <a:xfrm>
            <a:off x="36513" y="5610220"/>
            <a:ext cx="9107487" cy="1247780"/>
          </a:xfrm>
          <a:prstGeom prst="rect">
            <a:avLst/>
          </a:prstGeom>
          <a:noFill/>
          <a:ln w="9525">
            <a:noFill/>
            <a:miter lim="800000"/>
            <a:headEnd/>
            <a:tailEnd/>
          </a:ln>
        </p:spPr>
      </p:pic>
      <p:sp>
        <p:nvSpPr>
          <p:cNvPr id="72707" name="矩形 2"/>
          <p:cNvSpPr>
            <a:spLocks noChangeArrowheads="1"/>
          </p:cNvSpPr>
          <p:nvPr/>
        </p:nvSpPr>
        <p:spPr bwMode="auto">
          <a:xfrm>
            <a:off x="857224" y="1285860"/>
            <a:ext cx="2857500" cy="4183838"/>
          </a:xfrm>
          <a:prstGeom prst="rect">
            <a:avLst/>
          </a:prstGeom>
          <a:noFill/>
          <a:ln w="9525">
            <a:noFill/>
            <a:miter lim="800000"/>
          </a:ln>
        </p:spPr>
        <p:txBody>
          <a:bodyPr>
            <a:spAutoFit/>
          </a:bodyPr>
          <a:lstStyle/>
          <a:p>
            <a:pPr marL="457200" indent="-457200">
              <a:lnSpc>
                <a:spcPct val="125000"/>
              </a:lnSpc>
              <a:spcAft>
                <a:spcPts val="0"/>
              </a:spcAft>
              <a:buFont typeface="Wingdings" panose="05000000000000000000" pitchFamily="2" charset="2"/>
              <a:buChar char="p"/>
              <a:defRPr/>
            </a:pPr>
            <a:r>
              <a:rPr lang="zh-CN" altLang="en-US" sz="2400" b="1" dirty="0">
                <a:latin typeface="黑体" panose="02010609060101010101" pitchFamily="49" charset="-122"/>
                <a:ea typeface="黑体" panose="02010609060101010101" pitchFamily="49" charset="-122"/>
              </a:rPr>
              <a:t>“空天高速数据传输加密技术”获</a:t>
            </a:r>
            <a:r>
              <a:rPr lang="en-US" altLang="zh-CN" sz="2400" b="1" dirty="0">
                <a:latin typeface="黑体" panose="02010609060101010101" pitchFamily="49" charset="-122"/>
                <a:ea typeface="黑体" panose="02010609060101010101" pitchFamily="49" charset="-122"/>
              </a:rPr>
              <a:t>2014</a:t>
            </a:r>
            <a:r>
              <a:rPr lang="zh-CN" altLang="en-US" sz="2400" b="1" dirty="0">
                <a:latin typeface="黑体" panose="02010609060101010101" pitchFamily="49" charset="-122"/>
                <a:ea typeface="黑体" panose="02010609060101010101" pitchFamily="49" charset="-122"/>
              </a:rPr>
              <a:t>年度“国家技术发明奖”一等奖，其第一完成人是</a:t>
            </a:r>
            <a:r>
              <a:rPr lang="zh-CN" altLang="en-US" sz="2400" b="1" dirty="0">
                <a:solidFill>
                  <a:srgbClr val="FF0000"/>
                </a:solidFill>
                <a:latin typeface="黑体" panose="02010609060101010101" pitchFamily="49" charset="-122"/>
                <a:ea typeface="黑体" panose="02010609060101010101" pitchFamily="49" charset="-122"/>
              </a:rPr>
              <a:t>数学家</a:t>
            </a:r>
            <a:r>
              <a:rPr lang="zh-CN" altLang="en-US" sz="2400" b="1" dirty="0">
                <a:latin typeface="黑体" panose="02010609060101010101" pitchFamily="49" charset="-122"/>
                <a:ea typeface="黑体" panose="02010609060101010101" pitchFamily="49" charset="-122"/>
              </a:rPr>
              <a:t>、北京航空航天大学常务副校长郑志明</a:t>
            </a:r>
            <a:endParaRPr lang="zh-CN" altLang="en-US" sz="2400" b="1" dirty="0">
              <a:latin typeface="黑体" panose="02010609060101010101" pitchFamily="49" charset="-122"/>
              <a:ea typeface="黑体" panose="02010609060101010101" pitchFamily="49" charset="-122"/>
            </a:endParaRPr>
          </a:p>
        </p:txBody>
      </p:sp>
      <p:pic>
        <p:nvPicPr>
          <p:cNvPr id="67588" name="Picture 4" descr="http://news.buaa.edu.cn/images/content/2015-01/20150109125737193072.jpg"/>
          <p:cNvPicPr>
            <a:picLocks noChangeAspect="1" noChangeArrowheads="1"/>
          </p:cNvPicPr>
          <p:nvPr/>
        </p:nvPicPr>
        <p:blipFill>
          <a:blip r:embed="rId2" cstate="print"/>
          <a:srcRect/>
          <a:stretch>
            <a:fillRect/>
          </a:stretch>
        </p:blipFill>
        <p:spPr bwMode="auto">
          <a:xfrm>
            <a:off x="3786182" y="1428736"/>
            <a:ext cx="4714875" cy="3871912"/>
          </a:xfrm>
          <a:prstGeom prst="rect">
            <a:avLst/>
          </a:prstGeom>
          <a:noFill/>
          <a:ln w="9525">
            <a:noFill/>
            <a:miter lim="800000"/>
            <a:headEnd/>
            <a:tailEnd/>
          </a:ln>
        </p:spPr>
      </p:pic>
      <p:sp>
        <p:nvSpPr>
          <p:cNvPr id="9" name="矩形 8"/>
          <p:cNvSpPr/>
          <p:nvPr/>
        </p:nvSpPr>
        <p:spPr>
          <a:xfrm>
            <a:off x="2123728" y="214290"/>
            <a:ext cx="6827922"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sp>
        <p:nvSpPr>
          <p:cNvPr id="82947" name="Rectangle 3"/>
          <p:cNvSpPr>
            <a:spLocks noGrp="1" noChangeArrowheads="1"/>
          </p:cNvSpPr>
          <p:nvPr>
            <p:ph type="body" idx="1"/>
          </p:nvPr>
        </p:nvSpPr>
        <p:spPr>
          <a:xfrm>
            <a:off x="428596" y="1142984"/>
            <a:ext cx="6121400" cy="2692400"/>
          </a:xfrm>
        </p:spPr>
        <p:txBody>
          <a:bodyPr/>
          <a:lstStyle/>
          <a:p>
            <a:pPr>
              <a:lnSpc>
                <a:spcPct val="120000"/>
              </a:lnSpc>
              <a:spcBef>
                <a:spcPts val="600"/>
              </a:spcBef>
              <a:buSzPct val="100000"/>
              <a:buFont typeface="Wingdings" panose="05000000000000000000" pitchFamily="2" charset="2"/>
              <a:buChar char="p"/>
              <a:defRPr/>
            </a:pPr>
            <a:r>
              <a:rPr lang="zh-CN" altLang="en-US" sz="2400" b="1" dirty="0" smtClean="0">
                <a:latin typeface="黑体" panose="02010609060101010101" pitchFamily="49" charset="-122"/>
                <a:ea typeface="黑体" panose="02010609060101010101" pitchFamily="49" charset="-122"/>
              </a:rPr>
              <a:t>王小云，山东大学</a:t>
            </a:r>
            <a:r>
              <a:rPr lang="zh-CN" altLang="en-US" sz="2400" b="1" dirty="0" smtClean="0">
                <a:solidFill>
                  <a:srgbClr val="FF0000"/>
                </a:solidFill>
                <a:latin typeface="黑体" panose="02010609060101010101" pitchFamily="49" charset="-122"/>
                <a:ea typeface="黑体" panose="02010609060101010101" pitchFamily="49" charset="-122"/>
              </a:rPr>
              <a:t>数学</a:t>
            </a:r>
            <a:r>
              <a:rPr lang="zh-CN" altLang="en-US" sz="2400" b="1" dirty="0" smtClean="0">
                <a:latin typeface="黑体" panose="02010609060101010101" pitchFamily="49" charset="-122"/>
                <a:ea typeface="黑体" panose="02010609060101010101" pitchFamily="49" charset="-122"/>
              </a:rPr>
              <a:t>教授、密码学家</a:t>
            </a:r>
            <a:endParaRPr lang="zh-CN" altLang="en-US" sz="2400" b="1" dirty="0" smtClean="0">
              <a:latin typeface="黑体" panose="02010609060101010101" pitchFamily="49" charset="-122"/>
              <a:ea typeface="黑体" panose="02010609060101010101" pitchFamily="49" charset="-122"/>
            </a:endParaRPr>
          </a:p>
          <a:p>
            <a:pPr>
              <a:lnSpc>
                <a:spcPct val="120000"/>
              </a:lnSpc>
              <a:spcBef>
                <a:spcPts val="600"/>
              </a:spcBef>
              <a:buSzPct val="100000"/>
              <a:buFont typeface="Wingdings" panose="05000000000000000000" pitchFamily="2" charset="2"/>
              <a:buChar char="Ø"/>
              <a:defRPr/>
            </a:pPr>
            <a:r>
              <a:rPr lang="zh-CN" altLang="en-US" sz="2400" b="1" dirty="0" smtClean="0">
                <a:latin typeface="黑体" panose="02010609060101010101" pitchFamily="49" charset="-122"/>
                <a:ea typeface="黑体" panose="02010609060101010101" pitchFamily="49" charset="-122"/>
              </a:rPr>
              <a:t>王小云</a:t>
            </a:r>
            <a:r>
              <a:rPr lang="en-US" altLang="zh-CN" sz="2400" b="1" dirty="0" smtClean="0">
                <a:latin typeface="黑体" panose="02010609060101010101" pitchFamily="49" charset="-122"/>
                <a:ea typeface="黑体" panose="02010609060101010101" pitchFamily="49" charset="-122"/>
              </a:rPr>
              <a:t>1990</a:t>
            </a:r>
            <a:r>
              <a:rPr lang="zh-CN" altLang="en-US" sz="2400" b="1" dirty="0" smtClean="0">
                <a:latin typeface="黑体" panose="02010609060101010101" pitchFamily="49" charset="-122"/>
                <a:ea typeface="黑体" panose="02010609060101010101" pitchFamily="49" charset="-122"/>
              </a:rPr>
              <a:t>年在山东大学师从著名数学家潘承洞教授攻读博士，成功将</a:t>
            </a:r>
            <a:r>
              <a:rPr lang="zh-CN" altLang="en-US" sz="2400" b="1" dirty="0" smtClean="0">
                <a:solidFill>
                  <a:srgbClr val="FF0000"/>
                </a:solidFill>
                <a:latin typeface="黑体" panose="02010609060101010101" pitchFamily="49" charset="-122"/>
                <a:ea typeface="黑体" panose="02010609060101010101" pitchFamily="49" charset="-122"/>
              </a:rPr>
              <a:t>数论</a:t>
            </a:r>
            <a:r>
              <a:rPr lang="zh-CN" altLang="en-US" sz="2400" b="1" dirty="0" smtClean="0">
                <a:latin typeface="黑体" panose="02010609060101010101" pitchFamily="49" charset="-122"/>
                <a:ea typeface="黑体" panose="02010609060101010101" pitchFamily="49" charset="-122"/>
              </a:rPr>
              <a:t>知识应用到密码学中</a:t>
            </a:r>
            <a:endParaRPr lang="zh-CN" altLang="en-US" sz="2400" b="1" dirty="0" smtClean="0">
              <a:latin typeface="黑体" panose="02010609060101010101" pitchFamily="49" charset="-122"/>
              <a:ea typeface="黑体" panose="02010609060101010101" pitchFamily="49" charset="-122"/>
            </a:endParaRPr>
          </a:p>
          <a:p>
            <a:pPr>
              <a:lnSpc>
                <a:spcPct val="120000"/>
              </a:lnSpc>
              <a:spcBef>
                <a:spcPts val="600"/>
              </a:spcBef>
              <a:buSzPct val="100000"/>
              <a:buFont typeface="Wingdings" panose="05000000000000000000" pitchFamily="2" charset="2"/>
              <a:buChar char="Ø"/>
              <a:defRPr/>
            </a:pPr>
            <a:r>
              <a:rPr lang="zh-CN" altLang="en-US" sz="2400" b="1" dirty="0" smtClean="0">
                <a:latin typeface="黑体" panose="02010609060101010101" pitchFamily="49" charset="-122"/>
                <a:ea typeface="黑体" panose="02010609060101010101" pitchFamily="49" charset="-122"/>
              </a:rPr>
              <a:t>她破译了美国政府使用的密码</a:t>
            </a:r>
            <a:r>
              <a:rPr lang="en-US" altLang="zh-CN" sz="2400" b="1" dirty="0" smtClean="0">
                <a:latin typeface="黑体" panose="02010609060101010101" pitchFamily="49" charset="-122"/>
                <a:ea typeface="黑体" panose="02010609060101010101" pitchFamily="49" charset="-122"/>
              </a:rPr>
              <a:t>SHA-1</a:t>
            </a:r>
            <a:r>
              <a:rPr lang="zh-CN" altLang="en-US" sz="2400" b="1" dirty="0" smtClean="0">
                <a:latin typeface="黑体" panose="02010609060101010101" pitchFamily="49" charset="-122"/>
                <a:ea typeface="黑体" panose="02010609060101010101" pitchFamily="49" charset="-122"/>
              </a:rPr>
              <a:t> </a:t>
            </a:r>
            <a:endParaRPr lang="zh-CN" altLang="en-US" sz="2400" b="1" dirty="0" smtClean="0">
              <a:latin typeface="黑体" panose="02010609060101010101" pitchFamily="49" charset="-122"/>
              <a:ea typeface="黑体" panose="02010609060101010101" pitchFamily="49" charset="-122"/>
            </a:endParaRPr>
          </a:p>
        </p:txBody>
      </p:sp>
      <p:pic>
        <p:nvPicPr>
          <p:cNvPr id="76804" name="Picture 5" descr="王小云">
            <a:hlinkClick r:id="rId2" tooltip="王小云"/>
          </p:cNvPr>
          <p:cNvPicPr>
            <a:picLocks noChangeAspect="1" noChangeArrowheads="1"/>
          </p:cNvPicPr>
          <p:nvPr/>
        </p:nvPicPr>
        <p:blipFill>
          <a:blip r:embed="rId3" cstate="print"/>
          <a:srcRect/>
          <a:stretch>
            <a:fillRect/>
          </a:stretch>
        </p:blipFill>
        <p:spPr bwMode="auto">
          <a:xfrm>
            <a:off x="6500826" y="1357298"/>
            <a:ext cx="2447925" cy="3671887"/>
          </a:xfrm>
          <a:prstGeom prst="rect">
            <a:avLst/>
          </a:prstGeom>
          <a:noFill/>
          <a:ln w="9525">
            <a:noFill/>
            <a:miter lim="800000"/>
            <a:headEnd/>
            <a:tailEnd/>
          </a:ln>
        </p:spPr>
      </p:pic>
      <p:pic>
        <p:nvPicPr>
          <p:cNvPr id="76805" name="Picture 7" descr="潘承洞">
            <a:hlinkClick r:id="rId4" tooltip="点击查看原图"/>
          </p:cNvPr>
          <p:cNvPicPr>
            <a:picLocks noChangeAspect="1" noChangeArrowheads="1"/>
          </p:cNvPicPr>
          <p:nvPr/>
        </p:nvPicPr>
        <p:blipFill>
          <a:blip r:embed="rId5" cstate="print"/>
          <a:srcRect/>
          <a:stretch>
            <a:fillRect/>
          </a:stretch>
        </p:blipFill>
        <p:spPr bwMode="auto">
          <a:xfrm>
            <a:off x="500034" y="3857628"/>
            <a:ext cx="2951162" cy="2154237"/>
          </a:xfrm>
          <a:prstGeom prst="rect">
            <a:avLst/>
          </a:prstGeom>
          <a:noFill/>
          <a:ln w="9525">
            <a:noFill/>
            <a:miter lim="800000"/>
            <a:headEnd/>
            <a:tailEnd/>
          </a:ln>
        </p:spPr>
      </p:pic>
      <p:sp>
        <p:nvSpPr>
          <p:cNvPr id="76806" name="AutoShape 9" descr="u=9525041,140641630&amp;fm=21&amp;gp=0"/>
          <p:cNvSpPr>
            <a:spLocks noChangeAspect="1" noChangeArrowheads="1"/>
          </p:cNvSpPr>
          <p:nvPr/>
        </p:nvSpPr>
        <p:spPr bwMode="auto">
          <a:xfrm>
            <a:off x="4419600" y="3276600"/>
            <a:ext cx="304800" cy="304800"/>
          </a:xfrm>
          <a:prstGeom prst="rect">
            <a:avLst/>
          </a:prstGeom>
          <a:noFill/>
          <a:ln w="9525">
            <a:noFill/>
            <a:miter lim="800000"/>
          </a:ln>
        </p:spPr>
        <p:txBody>
          <a:bodyPr/>
          <a:lstStyle/>
          <a:p>
            <a:endParaRPr lang="zh-CN" altLang="en-US"/>
          </a:p>
        </p:txBody>
      </p:sp>
      <p:pic>
        <p:nvPicPr>
          <p:cNvPr id="76807" name="Picture 11" descr="01300000190639121804513342306_950"/>
          <p:cNvPicPr>
            <a:picLocks noChangeAspect="1" noChangeArrowheads="1"/>
          </p:cNvPicPr>
          <p:nvPr/>
        </p:nvPicPr>
        <p:blipFill>
          <a:blip r:embed="rId6" cstate="print"/>
          <a:srcRect/>
          <a:stretch>
            <a:fillRect/>
          </a:stretch>
        </p:blipFill>
        <p:spPr bwMode="auto">
          <a:xfrm>
            <a:off x="4000496" y="3857628"/>
            <a:ext cx="1643063" cy="2160588"/>
          </a:xfrm>
          <a:prstGeom prst="rect">
            <a:avLst/>
          </a:prstGeom>
          <a:noFill/>
          <a:ln w="9525">
            <a:noFill/>
            <a:miter lim="800000"/>
            <a:headEnd/>
            <a:tailEnd/>
          </a:ln>
        </p:spPr>
      </p:pic>
      <p:sp>
        <p:nvSpPr>
          <p:cNvPr id="12" name="矩形 11"/>
          <p:cNvSpPr/>
          <p:nvPr/>
        </p:nvSpPr>
        <p:spPr>
          <a:xfrm>
            <a:off x="1979712" y="214290"/>
            <a:ext cx="6971938"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pic>
        <p:nvPicPr>
          <p:cNvPr id="109571" name="Picture 7" descr="chenxs_1014">
            <a:hlinkClick r:id="rId2"/>
          </p:cNvPr>
          <p:cNvPicPr>
            <a:picLocks noChangeAspect="1" noChangeArrowheads="1"/>
          </p:cNvPicPr>
          <p:nvPr/>
        </p:nvPicPr>
        <p:blipFill>
          <a:blip r:embed="rId3" cstate="print"/>
          <a:srcRect r="7292"/>
          <a:stretch>
            <a:fillRect/>
          </a:stretch>
        </p:blipFill>
        <p:spPr bwMode="auto">
          <a:xfrm>
            <a:off x="857224" y="1214422"/>
            <a:ext cx="3032125" cy="2182812"/>
          </a:xfrm>
          <a:prstGeom prst="rect">
            <a:avLst/>
          </a:prstGeom>
          <a:noFill/>
          <a:ln w="9525">
            <a:noFill/>
            <a:miter lim="800000"/>
            <a:headEnd/>
            <a:tailEnd/>
          </a:ln>
        </p:spPr>
      </p:pic>
      <p:pic>
        <p:nvPicPr>
          <p:cNvPr id="109572" name="Picture 10" descr="s_c197ae6ac35dbdc3f3fb9de4e8cf8cc575837"/>
          <p:cNvPicPr>
            <a:picLocks noChangeAspect="1" noChangeArrowheads="1"/>
          </p:cNvPicPr>
          <p:nvPr/>
        </p:nvPicPr>
        <p:blipFill>
          <a:blip r:embed="rId4" cstate="print"/>
          <a:srcRect/>
          <a:stretch>
            <a:fillRect/>
          </a:stretch>
        </p:blipFill>
        <p:spPr bwMode="auto">
          <a:xfrm>
            <a:off x="5357818" y="3000372"/>
            <a:ext cx="3141775" cy="2357454"/>
          </a:xfrm>
          <a:prstGeom prst="rect">
            <a:avLst/>
          </a:prstGeom>
          <a:noFill/>
          <a:ln w="9525">
            <a:noFill/>
            <a:miter lim="800000"/>
            <a:headEnd/>
            <a:tailEnd/>
          </a:ln>
        </p:spPr>
      </p:pic>
      <p:sp>
        <p:nvSpPr>
          <p:cNvPr id="109573" name="Text Box 12"/>
          <p:cNvSpPr txBox="1">
            <a:spLocks noChangeArrowheads="1"/>
          </p:cNvSpPr>
          <p:nvPr/>
        </p:nvSpPr>
        <p:spPr bwMode="auto">
          <a:xfrm>
            <a:off x="4214810" y="1214422"/>
            <a:ext cx="4214813" cy="2462213"/>
          </a:xfrm>
          <a:prstGeom prst="rect">
            <a:avLst/>
          </a:prstGeom>
          <a:noFill/>
          <a:ln w="9525">
            <a:noFill/>
            <a:miter lim="800000"/>
          </a:ln>
        </p:spPr>
        <p:txBody>
          <a:bodyPr>
            <a:spAutoFit/>
          </a:bodyPr>
          <a:lstStyle/>
          <a:p>
            <a:pPr>
              <a:lnSpc>
                <a:spcPct val="125000"/>
              </a:lnSpc>
              <a:spcAft>
                <a:spcPts val="600"/>
              </a:spcAft>
            </a:pPr>
            <a:r>
              <a:rPr lang="zh-CN" altLang="en-US" sz="2400" b="1" dirty="0">
                <a:solidFill>
                  <a:srgbClr val="0000FF"/>
                </a:solidFill>
                <a:latin typeface="黑体" panose="02010609060101010101" pitchFamily="49" charset="-122"/>
                <a:ea typeface="黑体" panose="02010609060101010101" pitchFamily="49" charset="-122"/>
              </a:rPr>
              <a:t>陈省身，国际数学大师</a:t>
            </a:r>
            <a:endParaRPr lang="en-US" altLang="zh-CN" sz="2400" b="1" dirty="0">
              <a:solidFill>
                <a:srgbClr val="0000FF"/>
              </a:solidFill>
              <a:latin typeface="黑体" panose="02010609060101010101" pitchFamily="49" charset="-122"/>
              <a:ea typeface="黑体" panose="02010609060101010101" pitchFamily="49" charset="-122"/>
            </a:endParaRPr>
          </a:p>
          <a:p>
            <a:pPr>
              <a:lnSpc>
                <a:spcPct val="125000"/>
              </a:lnSpc>
              <a:spcAft>
                <a:spcPts val="600"/>
              </a:spcAft>
            </a:pPr>
            <a:r>
              <a:rPr lang="zh-CN" altLang="en-US" sz="2400" b="1" dirty="0">
                <a:solidFill>
                  <a:srgbClr val="0000FF"/>
                </a:solidFill>
                <a:latin typeface="黑体" panose="02010609060101010101" pitchFamily="49" charset="-122"/>
                <a:ea typeface="黑体" panose="02010609060101010101" pitchFamily="49" charset="-122"/>
              </a:rPr>
              <a:t>王诗宬，北京大学数学教授，中国科学院院士，中国数学会理事长</a:t>
            </a:r>
            <a:endParaRPr lang="zh-CN" altLang="en-US" sz="2400" b="1" dirty="0">
              <a:solidFill>
                <a:srgbClr val="0000FF"/>
              </a:solidFill>
              <a:latin typeface="黑体" panose="02010609060101010101" pitchFamily="49" charset="-122"/>
              <a:ea typeface="黑体" panose="02010609060101010101" pitchFamily="49" charset="-122"/>
            </a:endParaRPr>
          </a:p>
          <a:p>
            <a:endParaRPr lang="zh-CN" altLang="en-US" sz="2400" b="1" dirty="0">
              <a:solidFill>
                <a:srgbClr val="0000FF"/>
              </a:solidFill>
              <a:ea typeface="黑体" panose="02010609060101010101" pitchFamily="49" charset="-122"/>
            </a:endParaRPr>
          </a:p>
        </p:txBody>
      </p:sp>
      <p:pic>
        <p:nvPicPr>
          <p:cNvPr id="109574" name="图片 4" descr="DSC09831.JPG"/>
          <p:cNvPicPr>
            <a:picLocks noChangeAspect="1" noChangeArrowheads="1"/>
          </p:cNvPicPr>
          <p:nvPr/>
        </p:nvPicPr>
        <p:blipFill>
          <a:blip r:embed="rId5" cstate="print"/>
          <a:srcRect r="24519"/>
          <a:stretch>
            <a:fillRect/>
          </a:stretch>
        </p:blipFill>
        <p:spPr bwMode="auto">
          <a:xfrm>
            <a:off x="1714480" y="3500438"/>
            <a:ext cx="3000375" cy="2643188"/>
          </a:xfrm>
          <a:prstGeom prst="rect">
            <a:avLst/>
          </a:prstGeom>
          <a:noFill/>
          <a:ln w="9525">
            <a:noFill/>
            <a:miter lim="800000"/>
            <a:headEnd/>
            <a:tailEnd/>
          </a:ln>
        </p:spPr>
      </p:pic>
      <p:sp>
        <p:nvSpPr>
          <p:cNvPr id="12" name="矩形 11"/>
          <p:cNvSpPr/>
          <p:nvPr/>
        </p:nvSpPr>
        <p:spPr>
          <a:xfrm>
            <a:off x="2267744" y="214290"/>
            <a:ext cx="6683906"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sp>
        <p:nvSpPr>
          <p:cNvPr id="71683" name="矩形 2"/>
          <p:cNvSpPr>
            <a:spLocks noChangeArrowheads="1"/>
          </p:cNvSpPr>
          <p:nvPr/>
        </p:nvSpPr>
        <p:spPr bwMode="auto">
          <a:xfrm>
            <a:off x="571472" y="1214422"/>
            <a:ext cx="4897438" cy="4400550"/>
          </a:xfrm>
          <a:prstGeom prst="rect">
            <a:avLst/>
          </a:prstGeom>
          <a:noFill/>
          <a:ln w="9525">
            <a:noFill/>
            <a:miter lim="800000"/>
          </a:ln>
        </p:spPr>
        <p:txBody>
          <a:bodyPr>
            <a:spAutoFit/>
          </a:bodyPr>
          <a:lstStyle/>
          <a:p>
            <a:pPr marL="457200" indent="-457200" algn="just" eaLnBrk="0" hangingPunct="0">
              <a:lnSpc>
                <a:spcPct val="125000"/>
              </a:lnSpc>
              <a:spcAft>
                <a:spcPts val="600"/>
              </a:spcAft>
              <a:buFont typeface="Wingdings" panose="05000000000000000000" pitchFamily="2" charset="2"/>
              <a:buChar char="p"/>
            </a:pPr>
            <a:r>
              <a:rPr lang="zh-CN" altLang="en-US" sz="2400" b="1" dirty="0">
                <a:latin typeface="黑体" panose="02010609060101010101" pitchFamily="49" charset="-122"/>
                <a:ea typeface="黑体" panose="02010609060101010101" pitchFamily="49" charset="-122"/>
              </a:rPr>
              <a:t>诺贝尔经济学奖主要是奖给“经济学家中的</a:t>
            </a:r>
            <a:r>
              <a:rPr lang="zh-CN" altLang="en-US" sz="2400" b="1" dirty="0">
                <a:solidFill>
                  <a:srgbClr val="FF0000"/>
                </a:solidFill>
                <a:latin typeface="黑体" panose="02010609060101010101" pitchFamily="49" charset="-122"/>
                <a:ea typeface="黑体" panose="02010609060101010101" pitchFamily="49" charset="-122"/>
              </a:rPr>
              <a:t>数学家</a:t>
            </a:r>
            <a:r>
              <a:rPr lang="zh-CN" altLang="en-US" sz="2400" b="1" dirty="0">
                <a:latin typeface="黑体" panose="02010609060101010101" pitchFamily="49" charset="-122"/>
                <a:ea typeface="黑体" panose="02010609060101010101" pitchFamily="49" charset="-122"/>
              </a:rPr>
              <a:t>”</a:t>
            </a:r>
            <a:endParaRPr lang="en-US" altLang="zh-CN" sz="2400" b="1" dirty="0">
              <a:latin typeface="黑体" panose="02010609060101010101" pitchFamily="49" charset="-122"/>
              <a:ea typeface="黑体" panose="02010609060101010101" pitchFamily="49" charset="-122"/>
            </a:endParaRPr>
          </a:p>
          <a:p>
            <a:pPr marL="457200" indent="-457200" algn="just" eaLnBrk="0" hangingPunct="0">
              <a:lnSpc>
                <a:spcPct val="125000"/>
              </a:lnSpc>
              <a:spcAft>
                <a:spcPts val="600"/>
              </a:spcAft>
              <a:buSzPct val="100000"/>
              <a:buFont typeface="Wingdings" panose="05000000000000000000" pitchFamily="2" charset="2"/>
              <a:buChar char="Ø"/>
            </a:pPr>
            <a:r>
              <a:rPr lang="zh-CN" altLang="en-US" sz="2400" b="1" dirty="0">
                <a:latin typeface="黑体" panose="02010609060101010101" pitchFamily="49" charset="-122"/>
                <a:ea typeface="黑体" panose="02010609060101010101" pitchFamily="49" charset="-122"/>
              </a:rPr>
              <a:t>将</a:t>
            </a:r>
            <a:r>
              <a:rPr lang="en-US" altLang="zh-CN" sz="2400" b="1" dirty="0">
                <a:latin typeface="黑体" panose="02010609060101010101" pitchFamily="49" charset="-122"/>
                <a:ea typeface="黑体" panose="02010609060101010101" pitchFamily="49" charset="-122"/>
              </a:rPr>
              <a:t>49</a:t>
            </a:r>
            <a:r>
              <a:rPr lang="zh-CN" altLang="en-US" sz="2400" b="1" dirty="0">
                <a:latin typeface="黑体" panose="02010609060101010101" pitchFamily="49" charset="-122"/>
                <a:ea typeface="黑体" panose="02010609060101010101" pitchFamily="49" charset="-122"/>
              </a:rPr>
              <a:t>位诺贝尔经济学奖获奖者（</a:t>
            </a:r>
            <a:r>
              <a:rPr lang="en-US" altLang="zh-CN" sz="2400" b="1" dirty="0">
                <a:latin typeface="黑体" panose="02010609060101010101" pitchFamily="49" charset="-122"/>
                <a:ea typeface="黑体" panose="02010609060101010101" pitchFamily="49" charset="-122"/>
              </a:rPr>
              <a:t>1969-2001</a:t>
            </a:r>
            <a:r>
              <a:rPr lang="zh-CN" altLang="en-US" sz="2400" b="1" dirty="0">
                <a:latin typeface="黑体" panose="02010609060101010101" pitchFamily="49" charset="-122"/>
                <a:ea typeface="黑体" panose="02010609060101010101" pitchFamily="49" charset="-122"/>
              </a:rPr>
              <a:t>）工作中应用数学的深度按一定标准分为</a:t>
            </a:r>
            <a:r>
              <a:rPr lang="en-US" altLang="zh-CN" sz="2400" b="1" dirty="0">
                <a:latin typeface="黑体" panose="02010609060101010101" pitchFamily="49" charset="-122"/>
                <a:ea typeface="黑体" panose="02010609060101010101" pitchFamily="49" charset="-122"/>
              </a:rPr>
              <a:t>4</a:t>
            </a:r>
            <a:r>
              <a:rPr lang="zh-CN" altLang="en-US" sz="2400" b="1" dirty="0">
                <a:latin typeface="黑体" panose="02010609060101010101" pitchFamily="49" charset="-122"/>
                <a:ea typeface="黑体" panose="02010609060101010101" pitchFamily="49" charset="-122"/>
              </a:rPr>
              <a:t>等：特强、强、一般、弱；</a:t>
            </a:r>
            <a:endParaRPr lang="en-US" altLang="zh-CN" sz="2400" b="1" dirty="0">
              <a:latin typeface="黑体" panose="02010609060101010101" pitchFamily="49" charset="-122"/>
              <a:ea typeface="黑体" panose="02010609060101010101" pitchFamily="49" charset="-122"/>
            </a:endParaRPr>
          </a:p>
          <a:p>
            <a:pPr marL="457200" indent="-457200" algn="just" eaLnBrk="0" hangingPunct="0">
              <a:lnSpc>
                <a:spcPct val="125000"/>
              </a:lnSpc>
              <a:spcAft>
                <a:spcPts val="600"/>
              </a:spcAft>
              <a:buSzPct val="100000"/>
              <a:buFont typeface="Wingdings" panose="05000000000000000000" pitchFamily="2" charset="2"/>
              <a:buChar char="Ø"/>
            </a:pPr>
            <a:r>
              <a:rPr lang="en-US" altLang="zh-CN" sz="2400" b="1" dirty="0">
                <a:latin typeface="黑体" panose="02010609060101010101" pitchFamily="49" charset="-122"/>
                <a:ea typeface="黑体" panose="02010609060101010101" pitchFamily="49" charset="-122"/>
              </a:rPr>
              <a:t>27</a:t>
            </a:r>
            <a:r>
              <a:rPr lang="zh-CN" altLang="en-US" sz="2400" b="1" dirty="0">
                <a:latin typeface="黑体" panose="02010609060101010101" pitchFamily="49" charset="-122"/>
                <a:ea typeface="黑体" panose="02010609060101010101" pitchFamily="49" charset="-122"/>
              </a:rPr>
              <a:t>位的工作可评为“特强”，占</a:t>
            </a:r>
            <a:r>
              <a:rPr lang="en-US" altLang="zh-CN" sz="2400" b="1" dirty="0">
                <a:latin typeface="黑体" panose="02010609060101010101" pitchFamily="49" charset="-122"/>
                <a:ea typeface="黑体" panose="02010609060101010101" pitchFamily="49" charset="-122"/>
              </a:rPr>
              <a:t>55%</a:t>
            </a:r>
            <a:r>
              <a:rPr lang="zh-CN" altLang="en-US" sz="2400" b="1" dirty="0">
                <a:latin typeface="黑体" panose="02010609060101010101" pitchFamily="49" charset="-122"/>
                <a:ea typeface="黑体" panose="02010609060101010101" pitchFamily="49" charset="-122"/>
              </a:rPr>
              <a:t>；</a:t>
            </a:r>
            <a:r>
              <a:rPr lang="en-US" altLang="zh-CN" sz="2400" b="1" dirty="0">
                <a:latin typeface="黑体" panose="02010609060101010101" pitchFamily="49" charset="-122"/>
                <a:ea typeface="黑体" panose="02010609060101010101" pitchFamily="49" charset="-122"/>
              </a:rPr>
              <a:t>14</a:t>
            </a:r>
            <a:r>
              <a:rPr lang="zh-CN" altLang="en-US" sz="2400" b="1" dirty="0">
                <a:latin typeface="黑体" panose="02010609060101010101" pitchFamily="49" charset="-122"/>
                <a:ea typeface="黑体" panose="02010609060101010101" pitchFamily="49" charset="-122"/>
              </a:rPr>
              <a:t>位的工作可评为“强” ，占</a:t>
            </a:r>
            <a:r>
              <a:rPr lang="en-US" altLang="zh-CN" sz="2400" b="1" dirty="0">
                <a:latin typeface="黑体" panose="02010609060101010101" pitchFamily="49" charset="-122"/>
                <a:ea typeface="黑体" panose="02010609060101010101" pitchFamily="49" charset="-122"/>
              </a:rPr>
              <a:t>29%</a:t>
            </a:r>
            <a:r>
              <a:rPr lang="zh-CN" altLang="en-US" sz="2400" b="1" dirty="0">
                <a:latin typeface="黑体" panose="02010609060101010101" pitchFamily="49" charset="-122"/>
                <a:ea typeface="黑体" panose="02010609060101010101" pitchFamily="49" charset="-122"/>
              </a:rPr>
              <a:t>。</a:t>
            </a:r>
            <a:endParaRPr lang="en-US" altLang="zh-CN" sz="2400" b="1" dirty="0">
              <a:latin typeface="黑体" panose="02010609060101010101" pitchFamily="49" charset="-122"/>
              <a:ea typeface="黑体" panose="02010609060101010101" pitchFamily="49" charset="-122"/>
            </a:endParaRPr>
          </a:p>
        </p:txBody>
      </p:sp>
      <p:pic>
        <p:nvPicPr>
          <p:cNvPr id="71684" name="Picture 2" descr="http://e.hiphotos.baidu.com/baike/c0%3Dbaike80%2C5%2C5%2C80%2C26%3Bt%3Dgif/sign=f7bbe6ce17ce36d3b6098b625b9a51e2/38dbb6fd5266d016a52a843c952bd40735fa35f6.jpg"/>
          <p:cNvPicPr>
            <a:picLocks noChangeAspect="1" noChangeArrowheads="1"/>
          </p:cNvPicPr>
          <p:nvPr/>
        </p:nvPicPr>
        <p:blipFill>
          <a:blip r:embed="rId2" cstate="print"/>
          <a:srcRect/>
          <a:stretch>
            <a:fillRect/>
          </a:stretch>
        </p:blipFill>
        <p:spPr bwMode="auto">
          <a:xfrm>
            <a:off x="5715008" y="1428736"/>
            <a:ext cx="2590800" cy="3810000"/>
          </a:xfrm>
          <a:prstGeom prst="rect">
            <a:avLst/>
          </a:prstGeom>
          <a:noFill/>
          <a:ln w="9525">
            <a:noFill/>
            <a:miter lim="800000"/>
            <a:headEnd/>
            <a:tailEnd/>
          </a:ln>
        </p:spPr>
      </p:pic>
      <p:sp>
        <p:nvSpPr>
          <p:cNvPr id="9" name="矩形 8"/>
          <p:cNvSpPr/>
          <p:nvPr/>
        </p:nvSpPr>
        <p:spPr>
          <a:xfrm>
            <a:off x="2267744" y="214290"/>
            <a:ext cx="6683906"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4"/>
          <p:cNvPicPr>
            <a:picLocks noChangeAspect="1"/>
          </p:cNvPicPr>
          <p:nvPr/>
        </p:nvPicPr>
        <p:blipFill>
          <a:blip r:embed="rId1" cstate="print"/>
          <a:srcRect/>
          <a:stretch>
            <a:fillRect/>
          </a:stretch>
        </p:blipFill>
        <p:spPr bwMode="auto">
          <a:xfrm>
            <a:off x="36513" y="5610220"/>
            <a:ext cx="9107487" cy="1247780"/>
          </a:xfrm>
          <a:prstGeom prst="rect">
            <a:avLst/>
          </a:prstGeom>
          <a:noFill/>
          <a:ln w="9525">
            <a:noFill/>
            <a:miter lim="800000"/>
            <a:headEnd/>
            <a:tailEnd/>
          </a:ln>
        </p:spPr>
      </p:pic>
      <p:sp>
        <p:nvSpPr>
          <p:cNvPr id="3" name="内容占位符 2"/>
          <p:cNvSpPr>
            <a:spLocks noGrp="1"/>
          </p:cNvSpPr>
          <p:nvPr>
            <p:ph idx="1"/>
          </p:nvPr>
        </p:nvSpPr>
        <p:spPr>
          <a:xfrm>
            <a:off x="500062" y="1142984"/>
            <a:ext cx="8643938" cy="4525963"/>
          </a:xfrm>
        </p:spPr>
        <p:txBody>
          <a:bodyPr/>
          <a:lstStyle/>
          <a:p>
            <a:pPr marL="457200" indent="-457200">
              <a:lnSpc>
                <a:spcPct val="125000"/>
              </a:lnSpc>
              <a:spcBef>
                <a:spcPct val="0"/>
              </a:spcBef>
              <a:spcAft>
                <a:spcPts val="600"/>
              </a:spcAft>
              <a:buSzPct val="100000"/>
              <a:buFont typeface="Wingdings" panose="05000000000000000000" pitchFamily="2" charset="2"/>
              <a:buChar char="p"/>
              <a:defRPr/>
            </a:pPr>
            <a:r>
              <a:rPr lang="zh-CN" altLang="en-US" sz="2400" b="1" kern="1200" dirty="0" smtClean="0">
                <a:latin typeface="黑体" panose="02010609060101010101" pitchFamily="49" charset="-122"/>
                <a:ea typeface="黑体" panose="02010609060101010101" pitchFamily="49" charset="-122"/>
              </a:rPr>
              <a:t>丹尼斯·里奇是</a:t>
            </a:r>
            <a:r>
              <a:rPr lang="en-US" altLang="en-US" sz="2400" b="1" kern="1200" dirty="0" smtClean="0">
                <a:latin typeface="黑体" panose="02010609060101010101" pitchFamily="49" charset="-122"/>
                <a:ea typeface="黑体" panose="02010609060101010101" pitchFamily="49" charset="-122"/>
              </a:rPr>
              <a:t>Unix</a:t>
            </a:r>
            <a:r>
              <a:rPr lang="zh-CN" altLang="en-US" sz="2400" b="1" kern="1200" dirty="0" smtClean="0">
                <a:latin typeface="黑体" panose="02010609060101010101" pitchFamily="49" charset="-122"/>
                <a:ea typeface="黑体" panose="02010609060101010101" pitchFamily="49" charset="-122"/>
              </a:rPr>
              <a:t>和</a:t>
            </a:r>
            <a:r>
              <a:rPr lang="en-US" altLang="en-US" sz="2400" b="1" kern="1200" dirty="0" smtClean="0">
                <a:latin typeface="黑体" panose="02010609060101010101" pitchFamily="49" charset="-122"/>
                <a:ea typeface="黑体" panose="02010609060101010101" pitchFamily="49" charset="-122"/>
              </a:rPr>
              <a:t> C </a:t>
            </a:r>
            <a:r>
              <a:rPr lang="zh-CN" altLang="en-US" sz="2400" b="1" kern="1200" dirty="0" smtClean="0">
                <a:latin typeface="黑体" panose="02010609060101010101" pitchFamily="49" charset="-122"/>
                <a:ea typeface="黑体" panose="02010609060101010101" pitchFamily="49" charset="-122"/>
              </a:rPr>
              <a:t>语言的发明人，图灵奖获得者，几乎所有的网络产品都是基于丹尼斯先生的成就诞生的。</a:t>
            </a:r>
            <a:endParaRPr lang="en-US" altLang="zh-CN" sz="2400" b="1" kern="1200" dirty="0" smtClean="0">
              <a:latin typeface="黑体" panose="02010609060101010101" pitchFamily="49" charset="-122"/>
              <a:ea typeface="黑体" panose="02010609060101010101" pitchFamily="49" charset="-122"/>
            </a:endParaRPr>
          </a:p>
          <a:p>
            <a:pPr marL="457200" indent="-457200">
              <a:lnSpc>
                <a:spcPct val="125000"/>
              </a:lnSpc>
              <a:spcBef>
                <a:spcPct val="0"/>
              </a:spcBef>
              <a:spcAft>
                <a:spcPts val="600"/>
              </a:spcAft>
              <a:buSzPct val="100000"/>
              <a:buFont typeface="Wingdings" panose="05000000000000000000" pitchFamily="2" charset="2"/>
              <a:buChar char="Ø"/>
              <a:defRPr/>
            </a:pPr>
            <a:r>
              <a:rPr lang="en-US" altLang="zh-CN" sz="2400" b="1" kern="1200" dirty="0" smtClean="0">
                <a:latin typeface="黑体" panose="02010609060101010101" pitchFamily="49" charset="-122"/>
                <a:ea typeface="黑体" panose="02010609060101010101" pitchFamily="49" charset="-122"/>
              </a:rPr>
              <a:t>1968</a:t>
            </a:r>
            <a:r>
              <a:rPr lang="zh-CN" altLang="en-US" sz="2400" b="1" kern="1200" dirty="0" smtClean="0">
                <a:latin typeface="黑体" panose="02010609060101010101" pitchFamily="49" charset="-122"/>
                <a:ea typeface="黑体" panose="02010609060101010101" pitchFamily="49" charset="-122"/>
              </a:rPr>
              <a:t>年</a:t>
            </a:r>
            <a:r>
              <a:rPr lang="en-US" altLang="zh-CN" sz="2400" b="1" kern="1200" dirty="0" smtClean="0">
                <a:latin typeface="黑体" panose="02010609060101010101" pitchFamily="49" charset="-122"/>
                <a:ea typeface="黑体" panose="02010609060101010101" pitchFamily="49" charset="-122"/>
              </a:rPr>
              <a:t>,</a:t>
            </a:r>
            <a:r>
              <a:rPr lang="zh-CN" altLang="en-US" sz="2400" b="1" kern="1200" dirty="0" smtClean="0">
                <a:latin typeface="黑体" panose="02010609060101010101" pitchFamily="49" charset="-122"/>
                <a:ea typeface="黑体" panose="02010609060101010101" pitchFamily="49" charset="-122"/>
              </a:rPr>
              <a:t> 哈佛大学获物理学和应用</a:t>
            </a:r>
            <a:r>
              <a:rPr lang="zh-CN" altLang="en-US" sz="2400" b="1" kern="1200" dirty="0" smtClean="0">
                <a:solidFill>
                  <a:srgbClr val="FF0000"/>
                </a:solidFill>
                <a:latin typeface="黑体" panose="02010609060101010101" pitchFamily="49" charset="-122"/>
                <a:ea typeface="黑体" panose="02010609060101010101" pitchFamily="49" charset="-122"/>
              </a:rPr>
              <a:t>数学</a:t>
            </a:r>
            <a:r>
              <a:rPr lang="zh-CN" altLang="en-US" sz="2400" b="1" kern="1200" dirty="0" smtClean="0">
                <a:latin typeface="黑体" panose="02010609060101010101" pitchFamily="49" charset="-122"/>
                <a:ea typeface="黑体" panose="02010609060101010101" pitchFamily="49" charset="-122"/>
              </a:rPr>
              <a:t>博士学位</a:t>
            </a:r>
            <a:endParaRPr lang="en-US" altLang="zh-CN" sz="2400" b="1" kern="1200" dirty="0" smtClean="0">
              <a:latin typeface="黑体" panose="02010609060101010101" pitchFamily="49" charset="-122"/>
              <a:ea typeface="黑体" panose="02010609060101010101" pitchFamily="49" charset="-122"/>
            </a:endParaRPr>
          </a:p>
          <a:p>
            <a:pPr marL="457200" indent="-457200">
              <a:lnSpc>
                <a:spcPct val="125000"/>
              </a:lnSpc>
              <a:spcBef>
                <a:spcPct val="0"/>
              </a:spcBef>
              <a:spcAft>
                <a:spcPts val="600"/>
              </a:spcAft>
              <a:buSzPct val="100000"/>
              <a:buFont typeface="Wingdings" panose="05000000000000000000" pitchFamily="2" charset="2"/>
              <a:buChar char="Ø"/>
              <a:defRPr/>
            </a:pPr>
            <a:r>
              <a:rPr lang="zh-CN" altLang="en-US" sz="2400" b="1" kern="1200" dirty="0" smtClean="0">
                <a:latin typeface="黑体" panose="02010609060101010101" pitchFamily="49" charset="-122"/>
                <a:ea typeface="黑体" panose="02010609060101010101" pitchFamily="49" charset="-122"/>
              </a:rPr>
              <a:t>牛顿说他是站在巨人的肩膀上；我们都站在里奇的肩膀上。</a:t>
            </a:r>
            <a:endParaRPr lang="zh-CN" altLang="en-US" sz="2400" b="1" kern="1200" dirty="0" smtClean="0">
              <a:latin typeface="黑体" panose="02010609060101010101" pitchFamily="49" charset="-122"/>
              <a:ea typeface="黑体" panose="02010609060101010101" pitchFamily="49" charset="-122"/>
            </a:endParaRPr>
          </a:p>
        </p:txBody>
      </p:sp>
      <p:pic>
        <p:nvPicPr>
          <p:cNvPr id="78851" name="Picture 1" descr="http://photocdn.sohu.com/20151009/Img422792934.jpg"/>
          <p:cNvPicPr>
            <a:picLocks noChangeAspect="1" noChangeArrowheads="1"/>
          </p:cNvPicPr>
          <p:nvPr/>
        </p:nvPicPr>
        <p:blipFill>
          <a:blip r:embed="rId2" cstate="print"/>
          <a:srcRect/>
          <a:stretch>
            <a:fillRect/>
          </a:stretch>
        </p:blipFill>
        <p:spPr bwMode="auto">
          <a:xfrm>
            <a:off x="2500298" y="3357562"/>
            <a:ext cx="3752850" cy="2714625"/>
          </a:xfrm>
          <a:prstGeom prst="rect">
            <a:avLst/>
          </a:prstGeom>
          <a:noFill/>
          <a:ln w="9525">
            <a:noFill/>
            <a:miter lim="800000"/>
            <a:headEnd/>
            <a:tailEnd/>
          </a:ln>
        </p:spPr>
      </p:pic>
      <p:sp>
        <p:nvSpPr>
          <p:cNvPr id="9" name="矩形 8"/>
          <p:cNvSpPr/>
          <p:nvPr/>
        </p:nvSpPr>
        <p:spPr>
          <a:xfrm>
            <a:off x="2051720" y="214290"/>
            <a:ext cx="6899930"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sp>
        <p:nvSpPr>
          <p:cNvPr id="3" name="内容占位符 2"/>
          <p:cNvSpPr>
            <a:spLocks noGrp="1"/>
          </p:cNvSpPr>
          <p:nvPr>
            <p:ph idx="1"/>
          </p:nvPr>
        </p:nvSpPr>
        <p:spPr>
          <a:xfrm>
            <a:off x="642910" y="1357298"/>
            <a:ext cx="4530725" cy="4525963"/>
          </a:xfrm>
        </p:spPr>
        <p:txBody>
          <a:bodyPr/>
          <a:lstStyle/>
          <a:p>
            <a:pPr marL="457200" indent="-457200">
              <a:lnSpc>
                <a:spcPct val="125000"/>
              </a:lnSpc>
              <a:spcBef>
                <a:spcPct val="0"/>
              </a:spcBef>
              <a:spcAft>
                <a:spcPts val="600"/>
              </a:spcAft>
              <a:buSzPct val="100000"/>
              <a:buFont typeface="Wingdings" panose="05000000000000000000" pitchFamily="2" charset="2"/>
              <a:buChar char="p"/>
              <a:defRPr/>
            </a:pPr>
            <a:r>
              <a:rPr lang="zh-CN" altLang="en-US" sz="2400" b="1" kern="1200" dirty="0" smtClean="0">
                <a:latin typeface="黑体" panose="02010609060101010101" pitchFamily="49" charset="-122"/>
                <a:ea typeface="黑体" panose="02010609060101010101" pitchFamily="49" charset="-122"/>
              </a:rPr>
              <a:t>美国花旗银行副总裁柯林斯</a:t>
            </a:r>
            <a:endParaRPr lang="en-US" altLang="zh-CN" sz="2400" b="1" kern="1200" dirty="0" smtClean="0">
              <a:latin typeface="黑体" panose="02010609060101010101" pitchFamily="49" charset="-122"/>
              <a:ea typeface="黑体" panose="02010609060101010101" pitchFamily="49" charset="-122"/>
            </a:endParaRPr>
          </a:p>
          <a:p>
            <a:pPr marL="457200" indent="-457200">
              <a:lnSpc>
                <a:spcPct val="125000"/>
              </a:lnSpc>
              <a:spcBef>
                <a:spcPct val="0"/>
              </a:spcBef>
              <a:spcAft>
                <a:spcPts val="600"/>
              </a:spcAft>
              <a:buSzPct val="100000"/>
              <a:buFont typeface="Wingdings" panose="05000000000000000000" pitchFamily="2" charset="2"/>
              <a:buChar char="Ø"/>
              <a:defRPr/>
            </a:pPr>
            <a:r>
              <a:rPr lang="zh-CN" altLang="en-US" sz="2400" b="1" kern="1200" dirty="0" smtClean="0">
                <a:latin typeface="黑体" panose="02010609060101010101" pitchFamily="49" charset="-122"/>
                <a:ea typeface="黑体" panose="02010609060101010101" pitchFamily="49" charset="-122"/>
              </a:rPr>
              <a:t>花旗银行</a:t>
            </a:r>
            <a:r>
              <a:rPr lang="en-US" altLang="zh-CN" sz="2400" b="1" kern="1200" dirty="0" smtClean="0">
                <a:latin typeface="黑体" panose="02010609060101010101" pitchFamily="49" charset="-122"/>
                <a:ea typeface="黑体" panose="02010609060101010101" pitchFamily="49" charset="-122"/>
              </a:rPr>
              <a:t>70%</a:t>
            </a:r>
            <a:r>
              <a:rPr lang="zh-CN" altLang="en-US" sz="2400" b="1" kern="1200" dirty="0" smtClean="0">
                <a:latin typeface="黑体" panose="02010609060101010101" pitchFamily="49" charset="-122"/>
                <a:ea typeface="黑体" panose="02010609060101010101" pitchFamily="49" charset="-122"/>
              </a:rPr>
              <a:t>的业务依赖于</a:t>
            </a:r>
            <a:r>
              <a:rPr lang="zh-CN" altLang="en-US" sz="2400" b="1" kern="1200" dirty="0" smtClean="0">
                <a:solidFill>
                  <a:srgbClr val="FF0000"/>
                </a:solidFill>
                <a:latin typeface="黑体" panose="02010609060101010101" pitchFamily="49" charset="-122"/>
                <a:ea typeface="黑体" panose="02010609060101010101" pitchFamily="49" charset="-122"/>
              </a:rPr>
              <a:t>数学</a:t>
            </a:r>
            <a:r>
              <a:rPr lang="zh-CN" altLang="en-US" sz="2400" b="1" kern="1200" dirty="0" smtClean="0">
                <a:latin typeface="黑体" panose="02010609060101010101" pitchFamily="49" charset="-122"/>
                <a:ea typeface="黑体" panose="02010609060101010101" pitchFamily="49" charset="-122"/>
              </a:rPr>
              <a:t>。如果没有</a:t>
            </a:r>
            <a:r>
              <a:rPr lang="zh-CN" altLang="en-US" sz="2400" b="1" kern="1200" dirty="0" smtClean="0">
                <a:solidFill>
                  <a:srgbClr val="FF0000"/>
                </a:solidFill>
                <a:latin typeface="黑体" panose="02010609060101010101" pitchFamily="49" charset="-122"/>
                <a:ea typeface="黑体" panose="02010609060101010101" pitchFamily="49" charset="-122"/>
              </a:rPr>
              <a:t>数学</a:t>
            </a:r>
            <a:r>
              <a:rPr lang="zh-CN" altLang="en-US" sz="2400" b="1" kern="1200" dirty="0" smtClean="0">
                <a:latin typeface="黑体" panose="02010609060101010101" pitchFamily="49" charset="-122"/>
                <a:ea typeface="黑体" panose="02010609060101010101" pitchFamily="49" charset="-122"/>
              </a:rPr>
              <a:t>发展起来的工具和技术，许多事情我们是一点办法也没有的。没有</a:t>
            </a:r>
            <a:r>
              <a:rPr lang="zh-CN" altLang="en-US" sz="2400" b="1" kern="1200" dirty="0" smtClean="0">
                <a:solidFill>
                  <a:srgbClr val="FF0000"/>
                </a:solidFill>
                <a:latin typeface="黑体" panose="02010609060101010101" pitchFamily="49" charset="-122"/>
                <a:ea typeface="黑体" panose="02010609060101010101" pitchFamily="49" charset="-122"/>
              </a:rPr>
              <a:t>数学</a:t>
            </a:r>
            <a:r>
              <a:rPr lang="zh-CN" altLang="en-US" sz="2400" b="1" kern="1200" dirty="0" smtClean="0">
                <a:latin typeface="黑体" panose="02010609060101010101" pitchFamily="49" charset="-122"/>
                <a:ea typeface="黑体" panose="02010609060101010101" pitchFamily="49" charset="-122"/>
              </a:rPr>
              <a:t>我们不可能生存。</a:t>
            </a:r>
            <a:endParaRPr lang="en-US" altLang="zh-CN" sz="2400" b="1" kern="1200" dirty="0" smtClean="0">
              <a:latin typeface="黑体" panose="02010609060101010101" pitchFamily="49" charset="-122"/>
              <a:ea typeface="黑体" panose="02010609060101010101" pitchFamily="49" charset="-122"/>
            </a:endParaRPr>
          </a:p>
          <a:p>
            <a:pPr marL="457200" indent="-457200">
              <a:lnSpc>
                <a:spcPct val="125000"/>
              </a:lnSpc>
              <a:spcBef>
                <a:spcPct val="0"/>
              </a:spcBef>
              <a:spcAft>
                <a:spcPts val="600"/>
              </a:spcAft>
              <a:buSzPct val="100000"/>
              <a:buFont typeface="Wingdings" panose="05000000000000000000" pitchFamily="2" charset="2"/>
              <a:buChar char="Ø"/>
              <a:defRPr/>
            </a:pPr>
            <a:r>
              <a:rPr lang="zh-CN" altLang="en-US" sz="2400" b="1" kern="1200" dirty="0" smtClean="0">
                <a:latin typeface="黑体" panose="02010609060101010101" pitchFamily="49" charset="-122"/>
                <a:ea typeface="黑体" panose="02010609060101010101" pitchFamily="49" charset="-122"/>
              </a:rPr>
              <a:t>银行家用他的经验描述了</a:t>
            </a:r>
            <a:r>
              <a:rPr lang="zh-CN" altLang="en-US" sz="2400" b="1" kern="1200" dirty="0" smtClean="0">
                <a:solidFill>
                  <a:srgbClr val="FF0000"/>
                </a:solidFill>
                <a:latin typeface="黑体" panose="02010609060101010101" pitchFamily="49" charset="-122"/>
                <a:ea typeface="黑体" panose="02010609060101010101" pitchFamily="49" charset="-122"/>
              </a:rPr>
              <a:t>数学</a:t>
            </a:r>
            <a:r>
              <a:rPr lang="zh-CN" altLang="en-US" sz="2400" b="1" kern="1200" dirty="0" smtClean="0">
                <a:latin typeface="黑体" panose="02010609060101010101" pitchFamily="49" charset="-122"/>
                <a:ea typeface="黑体" panose="02010609060101010101" pitchFamily="49" charset="-122"/>
              </a:rPr>
              <a:t>的重要性。</a:t>
            </a:r>
            <a:endParaRPr lang="zh-CN" altLang="en-US" sz="2400" b="1" kern="1200" dirty="0">
              <a:latin typeface="黑体" panose="02010609060101010101" pitchFamily="49" charset="-122"/>
              <a:ea typeface="黑体" panose="02010609060101010101" pitchFamily="49" charset="-122"/>
            </a:endParaRPr>
          </a:p>
        </p:txBody>
      </p:sp>
      <p:pic>
        <p:nvPicPr>
          <p:cNvPr id="80899" name="Picture 5" descr="http://www.cnceo.com/article/images/20071017/cnceo.com1192608270531.jpg"/>
          <p:cNvPicPr>
            <a:picLocks noChangeAspect="1" noChangeArrowheads="1"/>
          </p:cNvPicPr>
          <p:nvPr/>
        </p:nvPicPr>
        <p:blipFill>
          <a:blip r:embed="rId2" cstate="print"/>
          <a:srcRect/>
          <a:stretch>
            <a:fillRect/>
          </a:stretch>
        </p:blipFill>
        <p:spPr bwMode="auto">
          <a:xfrm>
            <a:off x="5214942" y="1643050"/>
            <a:ext cx="3482602" cy="2786082"/>
          </a:xfrm>
          <a:prstGeom prst="rect">
            <a:avLst/>
          </a:prstGeom>
          <a:noFill/>
          <a:ln w="9525">
            <a:noFill/>
            <a:miter lim="800000"/>
            <a:headEnd/>
            <a:tailEnd/>
          </a:ln>
        </p:spPr>
      </p:pic>
      <p:sp>
        <p:nvSpPr>
          <p:cNvPr id="9" name="矩形 8"/>
          <p:cNvSpPr/>
          <p:nvPr/>
        </p:nvSpPr>
        <p:spPr>
          <a:xfrm>
            <a:off x="2123728" y="214290"/>
            <a:ext cx="6827922"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4"/>
          <p:cNvPicPr>
            <a:picLocks noChangeAspect="1"/>
          </p:cNvPicPr>
          <p:nvPr/>
        </p:nvPicPr>
        <p:blipFill>
          <a:blip r:embed="rId1" cstate="print"/>
          <a:srcRect/>
          <a:stretch>
            <a:fillRect/>
          </a:stretch>
        </p:blipFill>
        <p:spPr bwMode="auto">
          <a:xfrm>
            <a:off x="36513" y="5587995"/>
            <a:ext cx="9107487" cy="1247780"/>
          </a:xfrm>
          <a:prstGeom prst="rect">
            <a:avLst/>
          </a:prstGeom>
          <a:noFill/>
          <a:ln w="9525">
            <a:noFill/>
            <a:miter lim="800000"/>
            <a:headEnd/>
            <a:tailEnd/>
          </a:ln>
        </p:spPr>
      </p:pic>
      <p:sp>
        <p:nvSpPr>
          <p:cNvPr id="98307" name="Rectangle 3"/>
          <p:cNvSpPr txBox="1">
            <a:spLocks noChangeArrowheads="1"/>
          </p:cNvSpPr>
          <p:nvPr/>
        </p:nvSpPr>
        <p:spPr bwMode="auto">
          <a:xfrm>
            <a:off x="500034" y="1071546"/>
            <a:ext cx="8064500" cy="4800600"/>
          </a:xfrm>
          <a:prstGeom prst="rect">
            <a:avLst/>
          </a:prstGeom>
          <a:noFill/>
          <a:ln w="9525">
            <a:noFill/>
            <a:miter lim="800000"/>
          </a:ln>
        </p:spPr>
        <p:txBody>
          <a:bodyPr/>
          <a:lstStyle/>
          <a:p>
            <a:pPr marL="358775" indent="-358775">
              <a:lnSpc>
                <a:spcPct val="125000"/>
              </a:lnSpc>
              <a:spcBef>
                <a:spcPts val="600"/>
              </a:spcBef>
              <a:buSzPct val="100000"/>
              <a:buFont typeface="Wingdings" panose="05000000000000000000" pitchFamily="2" charset="2"/>
              <a:buChar char="p"/>
            </a:pPr>
            <a:r>
              <a:rPr lang="zh-CN" altLang="en-US" sz="2400" b="1" dirty="0">
                <a:latin typeface="黑体" panose="02010609060101010101" pitchFamily="49" charset="-122"/>
                <a:ea typeface="黑体" panose="02010609060101010101" pitchFamily="49" charset="-122"/>
              </a:rPr>
              <a:t>美国职场调查网站</a:t>
            </a:r>
            <a:r>
              <a:rPr lang="en-US" altLang="zh-CN" sz="2400" b="1" dirty="0">
                <a:latin typeface="黑体" panose="02010609060101010101" pitchFamily="49" charset="-122"/>
                <a:ea typeface="黑体" panose="02010609060101010101" pitchFamily="49" charset="-122"/>
              </a:rPr>
              <a:t>CareerCast.com</a:t>
            </a:r>
            <a:r>
              <a:rPr lang="zh-CN" altLang="en-US" sz="2400" b="1" dirty="0">
                <a:latin typeface="黑体" panose="02010609060101010101" pitchFamily="49" charset="-122"/>
                <a:ea typeface="黑体" panose="02010609060101010101" pitchFamily="49" charset="-122"/>
              </a:rPr>
              <a:t>公布</a:t>
            </a:r>
            <a:r>
              <a:rPr lang="en-US" altLang="zh-CN" sz="2400" b="1" dirty="0">
                <a:latin typeface="黑体" panose="02010609060101010101" pitchFamily="49" charset="-122"/>
                <a:ea typeface="黑体" panose="02010609060101010101" pitchFamily="49" charset="-122"/>
              </a:rPr>
              <a:t>2014</a:t>
            </a:r>
            <a:r>
              <a:rPr lang="zh-CN" altLang="en-US" sz="2400" b="1" dirty="0">
                <a:latin typeface="黑体" panose="02010609060101010101" pitchFamily="49" charset="-122"/>
                <a:ea typeface="黑体" panose="02010609060101010101" pitchFamily="49" charset="-122"/>
              </a:rPr>
              <a:t>年度最佳工作，</a:t>
            </a:r>
            <a:r>
              <a:rPr lang="zh-CN" altLang="en-US" sz="2400" b="1" dirty="0">
                <a:solidFill>
                  <a:srgbClr val="FF0000"/>
                </a:solidFill>
                <a:latin typeface="黑体" panose="02010609060101010101" pitchFamily="49" charset="-122"/>
                <a:ea typeface="黑体" panose="02010609060101010101" pitchFamily="49" charset="-122"/>
              </a:rPr>
              <a:t>数学家</a:t>
            </a:r>
            <a:r>
              <a:rPr lang="zh-CN" altLang="en-US" sz="2400" b="1" dirty="0">
                <a:latin typeface="黑体" panose="02010609060101010101" pitchFamily="49" charset="-122"/>
                <a:ea typeface="黑体" panose="02010609060101010101" pitchFamily="49" charset="-122"/>
              </a:rPr>
              <a:t>打败所有职业荣登榜首（</a:t>
            </a:r>
            <a:r>
              <a:rPr lang="en-US" altLang="zh-CN" sz="2400" b="1" dirty="0">
                <a:latin typeface="黑体" panose="02010609060101010101" pitchFamily="49" charset="-122"/>
                <a:ea typeface="黑体" panose="02010609060101010101" pitchFamily="49" charset="-122"/>
              </a:rPr>
              <a:t>2015</a:t>
            </a:r>
            <a:r>
              <a:rPr lang="zh-CN" altLang="en-US" sz="2400" b="1" dirty="0">
                <a:latin typeface="黑体" panose="02010609060101010101" pitchFamily="49" charset="-122"/>
                <a:ea typeface="黑体" panose="02010609060101010101" pitchFamily="49" charset="-122"/>
              </a:rPr>
              <a:t>年第</a:t>
            </a:r>
            <a:r>
              <a:rPr lang="en-US" altLang="zh-CN" sz="2400" b="1" dirty="0">
                <a:latin typeface="黑体" panose="02010609060101010101" pitchFamily="49" charset="-122"/>
                <a:ea typeface="黑体" panose="02010609060101010101" pitchFamily="49" charset="-122"/>
              </a:rPr>
              <a:t>3</a:t>
            </a:r>
            <a:r>
              <a:rPr lang="zh-CN" altLang="en-US" sz="2400" b="1" dirty="0">
                <a:latin typeface="黑体" panose="02010609060101010101" pitchFamily="49" charset="-122"/>
                <a:ea typeface="黑体" panose="02010609060101010101" pitchFamily="49" charset="-122"/>
              </a:rPr>
              <a:t>）</a:t>
            </a:r>
            <a:endParaRPr lang="zh-CN" altLang="en-US" sz="2400" b="1" dirty="0">
              <a:latin typeface="黑体" panose="02010609060101010101" pitchFamily="49" charset="-122"/>
              <a:ea typeface="黑体" panose="02010609060101010101" pitchFamily="49" charset="-122"/>
            </a:endParaRPr>
          </a:p>
          <a:p>
            <a:pPr marL="358775" indent="-358775">
              <a:lnSpc>
                <a:spcPct val="125000"/>
              </a:lnSpc>
              <a:spcBef>
                <a:spcPts val="600"/>
              </a:spcBef>
              <a:buSzPct val="100000"/>
              <a:buFont typeface="Wingdings" panose="05000000000000000000" pitchFamily="2" charset="2"/>
              <a:buChar char="p"/>
            </a:pPr>
            <a:r>
              <a:rPr lang="zh-CN" altLang="en-US" sz="2400" b="1" dirty="0">
                <a:latin typeface="黑体" panose="02010609060101010101" pitchFamily="49" charset="-122"/>
                <a:ea typeface="黑体" panose="02010609060101010101" pitchFamily="49" charset="-122"/>
              </a:rPr>
              <a:t>最棒工作其次是大学教授、统计学家、精算师、软件工程师及计算机系统分析师 </a:t>
            </a:r>
            <a:endParaRPr lang="zh-CN" altLang="en-US" sz="2400" b="1" dirty="0">
              <a:latin typeface="黑体" panose="02010609060101010101" pitchFamily="49" charset="-122"/>
              <a:ea typeface="黑体" panose="02010609060101010101" pitchFamily="49" charset="-122"/>
            </a:endParaRPr>
          </a:p>
        </p:txBody>
      </p:sp>
      <p:pic>
        <p:nvPicPr>
          <p:cNvPr id="98308" name="Picture 9" descr="600x450_9Q2618NH3Q0N0029"/>
          <p:cNvPicPr>
            <a:picLocks noChangeAspect="1" noChangeArrowheads="1"/>
          </p:cNvPicPr>
          <p:nvPr/>
        </p:nvPicPr>
        <p:blipFill>
          <a:blip r:embed="rId2" cstate="print"/>
          <a:srcRect/>
          <a:stretch>
            <a:fillRect/>
          </a:stretch>
        </p:blipFill>
        <p:spPr bwMode="auto">
          <a:xfrm>
            <a:off x="1928794" y="3143248"/>
            <a:ext cx="3887787" cy="2890838"/>
          </a:xfrm>
          <a:prstGeom prst="rect">
            <a:avLst/>
          </a:prstGeom>
          <a:noFill/>
          <a:ln w="9525">
            <a:noFill/>
            <a:miter lim="800000"/>
            <a:headEnd/>
            <a:tailEnd/>
          </a:ln>
        </p:spPr>
      </p:pic>
      <p:sp>
        <p:nvSpPr>
          <p:cNvPr id="9" name="矩形 8"/>
          <p:cNvSpPr/>
          <p:nvPr/>
        </p:nvSpPr>
        <p:spPr>
          <a:xfrm>
            <a:off x="2051720" y="214290"/>
            <a:ext cx="6899930" cy="707886"/>
          </a:xfrm>
          <a:prstGeom prst="rect">
            <a:avLst/>
          </a:prstGeom>
        </p:spPr>
        <p:txBody>
          <a:bodyPr wrap="square">
            <a:spAutoFit/>
          </a:bodyPr>
          <a:lstStyle/>
          <a:p>
            <a:r>
              <a:rPr lang="zh-CN" altLang="en-US" sz="4000" b="1" dirty="0" smtClean="0">
                <a:solidFill>
                  <a:srgbClr val="3616F6"/>
                </a:solidFill>
                <a:latin typeface="华文彩云" pitchFamily="2" charset="-122"/>
                <a:ea typeface="华文彩云" pitchFamily="2" charset="-122"/>
              </a:rPr>
              <a:t>学科价值</a:t>
            </a:r>
            <a:endParaRPr lang="zh-CN" altLang="en-US" sz="4000" dirty="0">
              <a:solidFill>
                <a:srgbClr val="3616F6"/>
              </a:solidFill>
              <a:latin typeface="华文彩云" pitchFamily="2" charset="-122"/>
              <a:ea typeface="华文彩云" pitchFamily="2"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algn="ctr">
              <a:buNone/>
            </a:pPr>
            <a:endParaRPr lang="en-US" altLang="zh-CN" sz="4000" b="1" dirty="0" smtClean="0"/>
          </a:p>
          <a:p>
            <a:pPr algn="ctr">
              <a:buNone/>
            </a:pPr>
            <a:r>
              <a:rPr lang="zh-CN" altLang="en-US" sz="4000" b="1" dirty="0" smtClean="0"/>
              <a:t>高中课程修订</a:t>
            </a:r>
            <a:r>
              <a:rPr lang="en-US" altLang="zh-CN" sz="2800" b="1" dirty="0" smtClean="0"/>
              <a:t>——</a:t>
            </a:r>
            <a:r>
              <a:rPr lang="zh-CN" altLang="en-US" sz="2800" b="1" dirty="0" smtClean="0"/>
              <a:t>思路  </a:t>
            </a:r>
            <a:r>
              <a:rPr lang="en-US" altLang="zh-CN" sz="2800" b="1" dirty="0" smtClean="0"/>
              <a:t> </a:t>
            </a:r>
            <a:endParaRPr lang="zh-CN" altLang="en-US" sz="2800" b="1" dirty="0"/>
          </a:p>
        </p:txBody>
      </p:sp>
      <p:sp>
        <p:nvSpPr>
          <p:cNvPr id="4" name="标题 3"/>
          <p:cNvSpPr>
            <a:spLocks noGrp="1"/>
          </p:cNvSpPr>
          <p:nvPr>
            <p:ph type="title"/>
          </p:nvPr>
        </p:nvSpPr>
        <p:spPr>
          <a:xfrm>
            <a:off x="457200" y="274638"/>
            <a:ext cx="8229600" cy="1570186"/>
          </a:xfrm>
        </p:spPr>
        <p:txBody>
          <a:bodyPr>
            <a:normAutofit/>
          </a:bodyPr>
          <a:lstStyle/>
          <a:p>
            <a:r>
              <a:rPr lang="zh-CN" altLang="en-US" sz="4000" b="1" dirty="0" smtClean="0"/>
              <a:t>数学核心素养</a:t>
            </a:r>
            <a:endParaRPr lang="zh-CN" altLang="en-US" sz="4000" b="1"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normAutofit/>
          </a:bodyPr>
          <a:lstStyle/>
          <a:p>
            <a:r>
              <a:rPr lang="zh-CN" altLang="en-US" sz="4000" b="1" dirty="0" smtClean="0"/>
              <a:t>高中课程修订</a:t>
            </a:r>
            <a:r>
              <a:rPr lang="en-US" altLang="zh-CN" sz="2800" b="1" dirty="0" smtClean="0"/>
              <a:t>——</a:t>
            </a:r>
            <a:r>
              <a:rPr lang="zh-CN" altLang="en-US" sz="2800" b="1" dirty="0" smtClean="0"/>
              <a:t>思路 </a:t>
            </a:r>
            <a:endParaRPr lang="zh-CN" altLang="en-US" sz="2800" b="1" dirty="0"/>
          </a:p>
        </p:txBody>
      </p:sp>
      <p:sp>
        <p:nvSpPr>
          <p:cNvPr id="3" name="内容占位符 2"/>
          <p:cNvSpPr>
            <a:spLocks noGrp="1"/>
          </p:cNvSpPr>
          <p:nvPr>
            <p:ph idx="1"/>
          </p:nvPr>
        </p:nvSpPr>
        <p:spPr>
          <a:xfrm>
            <a:off x="457200" y="1412776"/>
            <a:ext cx="8229600" cy="5184576"/>
          </a:xfrm>
        </p:spPr>
        <p:txBody>
          <a:bodyPr>
            <a:normAutofit lnSpcReduction="10000"/>
          </a:bodyPr>
          <a:lstStyle/>
          <a:p>
            <a:pPr algn="ctr">
              <a:buNone/>
            </a:pPr>
            <a:r>
              <a:rPr lang="zh-CN" altLang="en-US" b="1" dirty="0" smtClean="0"/>
              <a:t>立德树人</a:t>
            </a:r>
            <a:endParaRPr lang="en-US" altLang="zh-CN" b="1" dirty="0" smtClean="0"/>
          </a:p>
          <a:p>
            <a:pPr algn="ctr">
              <a:buNone/>
            </a:pPr>
            <a:r>
              <a:rPr lang="en-US" altLang="zh-CN" sz="1800" b="1" dirty="0" smtClean="0"/>
              <a:t>||</a:t>
            </a:r>
            <a:r>
              <a:rPr lang="zh-CN" altLang="en-US" b="1" dirty="0" smtClean="0"/>
              <a:t> </a:t>
            </a:r>
            <a:endParaRPr lang="en-US" altLang="zh-CN" b="1" dirty="0" smtClean="0"/>
          </a:p>
          <a:p>
            <a:pPr algn="ctr">
              <a:buNone/>
            </a:pPr>
            <a:r>
              <a:rPr lang="zh-CN" altLang="en-US" b="1" dirty="0" smtClean="0"/>
              <a:t>立德树人工程</a:t>
            </a:r>
            <a:endParaRPr lang="en-US" altLang="zh-CN" b="1" dirty="0" smtClean="0"/>
          </a:p>
          <a:p>
            <a:pPr algn="ctr">
              <a:buNone/>
            </a:pPr>
            <a:r>
              <a:rPr lang="en-US" altLang="zh-CN" sz="1800" b="1" dirty="0" smtClean="0"/>
              <a:t>||</a:t>
            </a:r>
            <a:endParaRPr lang="en-US" altLang="zh-CN" sz="1800" b="1" dirty="0" smtClean="0"/>
          </a:p>
          <a:p>
            <a:pPr algn="ctr">
              <a:buNone/>
            </a:pPr>
            <a:r>
              <a:rPr lang="zh-CN" altLang="en-US" b="1" dirty="0"/>
              <a:t>落实</a:t>
            </a:r>
            <a:r>
              <a:rPr lang="zh-CN" altLang="en-US" b="1" dirty="0" smtClean="0"/>
              <a:t>在幼儿园到研究生课程</a:t>
            </a:r>
            <a:endParaRPr lang="en-US" altLang="zh-CN" b="1" dirty="0" smtClean="0"/>
          </a:p>
          <a:p>
            <a:pPr algn="ctr">
              <a:buNone/>
            </a:pPr>
            <a:r>
              <a:rPr lang="en-US" altLang="zh-CN" sz="1800" b="1" dirty="0" smtClean="0"/>
              <a:t>||</a:t>
            </a:r>
            <a:endParaRPr lang="en-US" altLang="zh-CN" sz="1800" b="1" dirty="0" smtClean="0"/>
          </a:p>
          <a:p>
            <a:pPr algn="ctr">
              <a:buNone/>
            </a:pPr>
            <a:r>
              <a:rPr lang="zh-CN" altLang="en-US" b="1" dirty="0" smtClean="0"/>
              <a:t>以高中课程修订为突破</a:t>
            </a:r>
            <a:endParaRPr lang="en-US" altLang="zh-CN" b="1" dirty="0" smtClean="0"/>
          </a:p>
          <a:p>
            <a:pPr algn="ctr">
              <a:buNone/>
            </a:pPr>
            <a:r>
              <a:rPr lang="en-US" altLang="zh-CN" sz="1800" b="1" dirty="0" smtClean="0"/>
              <a:t>||</a:t>
            </a:r>
            <a:endParaRPr lang="en-US" altLang="zh-CN" sz="1800" b="1" dirty="0" smtClean="0"/>
          </a:p>
          <a:p>
            <a:pPr algn="ctr">
              <a:buNone/>
            </a:pPr>
            <a:r>
              <a:rPr lang="zh-CN" altLang="en-US" b="1" dirty="0" smtClean="0"/>
              <a:t>中国学生应具备的核心素养</a:t>
            </a:r>
            <a:endParaRPr lang="en-US" altLang="zh-CN" b="1" dirty="0" smtClean="0"/>
          </a:p>
          <a:p>
            <a:pPr algn="ctr">
              <a:buNone/>
            </a:pPr>
            <a:r>
              <a:rPr lang="en-US" altLang="zh-CN" sz="1800" b="1" dirty="0" smtClean="0"/>
              <a:t>                      ||  </a:t>
            </a:r>
            <a:r>
              <a:rPr lang="zh-CN" altLang="en-US" sz="1800" b="1" dirty="0" smtClean="0"/>
              <a:t>两者关系</a:t>
            </a:r>
            <a:endParaRPr lang="en-US" altLang="zh-CN" sz="1800" b="1" dirty="0" smtClean="0"/>
          </a:p>
          <a:p>
            <a:pPr algn="ctr">
              <a:buNone/>
            </a:pPr>
            <a:r>
              <a:rPr lang="zh-CN" altLang="en-US" b="1" dirty="0"/>
              <a:t>每一个学科应</a:t>
            </a:r>
            <a:r>
              <a:rPr lang="zh-CN" altLang="en-US" b="1" dirty="0" smtClean="0"/>
              <a:t>具备核心素养</a:t>
            </a:r>
            <a:endParaRPr lang="zh-CN" altLang="en-US" b="1"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smtClean="0"/>
              <a:t>高中课程修订</a:t>
            </a:r>
            <a:r>
              <a:rPr lang="en-US" altLang="zh-CN" sz="2800" b="1" dirty="0" smtClean="0"/>
              <a:t>——</a:t>
            </a:r>
            <a:r>
              <a:rPr lang="zh-CN" altLang="en-US" sz="2800" b="1" dirty="0" smtClean="0"/>
              <a:t>思路 </a:t>
            </a:r>
            <a:endParaRPr lang="zh-CN" altLang="en-US" sz="4000" b="1" dirty="0"/>
          </a:p>
        </p:txBody>
      </p:sp>
      <p:sp>
        <p:nvSpPr>
          <p:cNvPr id="3" name="内容占位符 2"/>
          <p:cNvSpPr>
            <a:spLocks noGrp="1"/>
          </p:cNvSpPr>
          <p:nvPr>
            <p:ph idx="1"/>
          </p:nvPr>
        </p:nvSpPr>
        <p:spPr>
          <a:xfrm>
            <a:off x="457200" y="1412776"/>
            <a:ext cx="8229600" cy="4896544"/>
          </a:xfrm>
        </p:spPr>
        <p:txBody>
          <a:bodyPr>
            <a:normAutofit/>
          </a:bodyPr>
          <a:lstStyle/>
          <a:p>
            <a:pPr algn="ctr">
              <a:buNone/>
            </a:pPr>
            <a:endParaRPr lang="en-US" altLang="zh-CN" b="1" dirty="0" smtClean="0"/>
          </a:p>
          <a:p>
            <a:pPr algn="ctr">
              <a:buNone/>
            </a:pPr>
            <a:r>
              <a:rPr lang="zh-CN" altLang="en-US" b="1" dirty="0" smtClean="0"/>
              <a:t>每一个学科应具备核心素养</a:t>
            </a:r>
            <a:r>
              <a:rPr lang="en-US" altLang="zh-CN" b="1" dirty="0" smtClean="0"/>
              <a:t> </a:t>
            </a:r>
            <a:endParaRPr lang="en-US" altLang="zh-CN" b="1" dirty="0" smtClean="0"/>
          </a:p>
          <a:p>
            <a:pPr algn="ctr">
              <a:buNone/>
            </a:pPr>
            <a:r>
              <a:rPr lang="en-US" altLang="zh-CN" sz="1800" b="1" dirty="0" smtClean="0"/>
              <a:t>||</a:t>
            </a:r>
            <a:endParaRPr lang="en-US" altLang="zh-CN" sz="1800" b="1" dirty="0" smtClean="0"/>
          </a:p>
          <a:p>
            <a:pPr algn="ctr">
              <a:buNone/>
            </a:pPr>
            <a:r>
              <a:rPr lang="zh-CN" altLang="en-US" b="1" dirty="0" smtClean="0"/>
              <a:t>学生学科核心素养为基础</a:t>
            </a:r>
            <a:endParaRPr lang="en-US" altLang="zh-CN" b="1" dirty="0" smtClean="0"/>
          </a:p>
          <a:p>
            <a:pPr algn="ctr">
              <a:buNone/>
            </a:pPr>
            <a:r>
              <a:rPr lang="zh-CN" altLang="en-US" b="1" dirty="0" smtClean="0"/>
              <a:t>建立学业质量标准</a:t>
            </a:r>
            <a:r>
              <a:rPr lang="en-US" altLang="zh-CN" b="1" dirty="0" smtClean="0"/>
              <a:t>——</a:t>
            </a:r>
            <a:r>
              <a:rPr lang="zh-CN" altLang="en-US" b="1" dirty="0" smtClean="0"/>
              <a:t>作为课程标准部分</a:t>
            </a:r>
            <a:endParaRPr lang="en-US" altLang="zh-CN" b="1" dirty="0" smtClean="0"/>
          </a:p>
          <a:p>
            <a:pPr algn="ctr">
              <a:buNone/>
            </a:pPr>
            <a:r>
              <a:rPr lang="en-US" altLang="zh-CN" sz="1800" b="1" dirty="0" smtClean="0"/>
              <a:t>   ||  </a:t>
            </a:r>
            <a:r>
              <a:rPr lang="zh-CN" altLang="en-US" sz="1800" b="1" dirty="0" smtClean="0"/>
              <a:t> </a:t>
            </a:r>
            <a:endParaRPr lang="en-US" altLang="zh-CN" sz="1800" b="1" dirty="0" smtClean="0"/>
          </a:p>
          <a:p>
            <a:pPr algn="ctr">
              <a:buNone/>
            </a:pPr>
            <a:r>
              <a:rPr lang="zh-CN" altLang="en-US" b="1" dirty="0" smtClean="0"/>
              <a:t>内容、教学、评价（高考）的基础</a:t>
            </a:r>
            <a:endParaRPr lang="en-US" altLang="zh-CN" b="1"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body" idx="1"/>
          </p:nvPr>
        </p:nvSpPr>
        <p:spPr>
          <a:xfrm>
            <a:off x="457200" y="333375"/>
            <a:ext cx="8401050" cy="6264275"/>
          </a:xfrm>
        </p:spPr>
        <p:txBody>
          <a:bodyPr/>
          <a:lstStyle/>
          <a:p>
            <a:pPr>
              <a:buFontTx/>
              <a:buNone/>
            </a:pPr>
            <a:r>
              <a:rPr lang="zh-CN" altLang="en-US" sz="4000" b="1" dirty="0" smtClean="0">
                <a:solidFill>
                  <a:srgbClr val="FF0000"/>
                </a:solidFill>
                <a:ea typeface="黑体" panose="02010609060101010101" pitchFamily="49" charset="-122"/>
              </a:rPr>
              <a:t>问题</a:t>
            </a:r>
            <a:r>
              <a:rPr lang="en-US" altLang="zh-CN" sz="4000" b="1" dirty="0" smtClean="0">
                <a:solidFill>
                  <a:srgbClr val="FF0000"/>
                </a:solidFill>
                <a:ea typeface="黑体" panose="02010609060101010101" pitchFamily="49" charset="-122"/>
              </a:rPr>
              <a:t> </a:t>
            </a:r>
            <a:r>
              <a:rPr lang="en-US" altLang="zh-CN" sz="2800" b="1" dirty="0" smtClean="0">
                <a:ea typeface="黑体" panose="02010609060101010101" pitchFamily="49" charset="-122"/>
              </a:rPr>
              <a:t>——</a:t>
            </a:r>
            <a:r>
              <a:rPr lang="zh-CN" altLang="en-US" sz="2800" b="1" dirty="0" smtClean="0">
                <a:ea typeface="黑体" panose="02010609060101010101" pitchFamily="49" charset="-122"/>
              </a:rPr>
              <a:t>教育问题</a:t>
            </a:r>
            <a:endParaRPr lang="zh-CN" altLang="en-US" sz="2800" b="1" dirty="0" smtClean="0">
              <a:ea typeface="黑体" panose="02010609060101010101" pitchFamily="49" charset="-122"/>
            </a:endParaRPr>
          </a:p>
          <a:p>
            <a:r>
              <a:rPr lang="zh-CN" altLang="en-US" sz="4000" b="1" dirty="0" smtClean="0">
                <a:ea typeface="黑体" panose="02010609060101010101" pitchFamily="49" charset="-122"/>
              </a:rPr>
              <a:t>   </a:t>
            </a:r>
            <a:r>
              <a:rPr lang="zh-CN" altLang="en-US" b="1" dirty="0" smtClean="0">
                <a:ea typeface="黑体" panose="02010609060101010101" pitchFamily="49" charset="-122"/>
              </a:rPr>
              <a:t>课程标准实施问题</a:t>
            </a:r>
            <a:endParaRPr lang="en-US" altLang="zh-CN" b="1" dirty="0" smtClean="0">
              <a:ea typeface="黑体" panose="02010609060101010101" pitchFamily="49" charset="-122"/>
            </a:endParaRPr>
          </a:p>
          <a:p>
            <a:r>
              <a:rPr lang="en-US" altLang="zh-CN" sz="2800" b="1" dirty="0" smtClean="0">
                <a:ea typeface="黑体" panose="02010609060101010101" pitchFamily="49" charset="-122"/>
              </a:rPr>
              <a:t>       </a:t>
            </a:r>
            <a:r>
              <a:rPr lang="zh-CN" altLang="en-US" sz="2800" b="1" dirty="0" smtClean="0">
                <a:ea typeface="黑体" panose="02010609060101010101" pitchFamily="49" charset="-122"/>
              </a:rPr>
              <a:t>高中课标与高考脱节</a:t>
            </a:r>
            <a:endParaRPr lang="en-US" altLang="zh-CN" sz="2800" b="1" dirty="0" smtClean="0">
              <a:ea typeface="黑体" panose="02010609060101010101" pitchFamily="49" charset="-122"/>
            </a:endParaRPr>
          </a:p>
          <a:p>
            <a:r>
              <a:rPr lang="en-US" altLang="zh-CN" sz="2800" b="1" dirty="0" smtClean="0">
                <a:ea typeface="黑体" panose="02010609060101010101" pitchFamily="49" charset="-122"/>
              </a:rPr>
              <a:t>       </a:t>
            </a:r>
            <a:r>
              <a:rPr lang="zh-CN" altLang="en-US" sz="2800" b="1" dirty="0" smtClean="0">
                <a:ea typeface="黑体" panose="02010609060101010101" pitchFamily="49" charset="-122"/>
              </a:rPr>
              <a:t>选择课程与学生发展</a:t>
            </a:r>
            <a:endParaRPr lang="en-US" altLang="zh-CN" sz="2800" b="1" dirty="0" smtClean="0">
              <a:ea typeface="黑体" panose="02010609060101010101" pitchFamily="49" charset="-122"/>
            </a:endParaRPr>
          </a:p>
          <a:p>
            <a:r>
              <a:rPr lang="en-US" altLang="zh-CN" sz="2800" b="1" dirty="0" smtClean="0">
                <a:ea typeface="黑体" panose="02010609060101010101" pitchFamily="49" charset="-122"/>
              </a:rPr>
              <a:t>       </a:t>
            </a:r>
            <a:r>
              <a:rPr lang="zh-CN" altLang="en-US" sz="2800" b="1" dirty="0" smtClean="0">
                <a:ea typeface="黑体" panose="02010609060101010101" pitchFamily="49" charset="-122"/>
              </a:rPr>
              <a:t>必修内容过多</a:t>
            </a:r>
            <a:endParaRPr lang="en-US" altLang="zh-CN" sz="2800" b="1" dirty="0" smtClean="0">
              <a:ea typeface="黑体" panose="02010609060101010101" pitchFamily="49" charset="-122"/>
            </a:endParaRPr>
          </a:p>
          <a:p>
            <a:r>
              <a:rPr lang="en-US" altLang="zh-CN" sz="2800" b="1" dirty="0" smtClean="0">
                <a:ea typeface="黑体" panose="02010609060101010101" pitchFamily="49" charset="-122"/>
              </a:rPr>
              <a:t>       </a:t>
            </a:r>
            <a:r>
              <a:rPr lang="zh-CN" altLang="en-US" sz="2800" b="1" dirty="0" smtClean="0">
                <a:ea typeface="黑体" panose="02010609060101010101" pitchFamily="49" charset="-122"/>
              </a:rPr>
              <a:t>初</a:t>
            </a:r>
            <a:r>
              <a:rPr lang="en-US" altLang="zh-CN" sz="2800" b="1" dirty="0" smtClean="0">
                <a:ea typeface="黑体" panose="02010609060101010101" pitchFamily="49" charset="-122"/>
              </a:rPr>
              <a:t>—</a:t>
            </a:r>
            <a:r>
              <a:rPr lang="zh-CN" altLang="en-US" sz="2800" b="1" dirty="0" smtClean="0">
                <a:ea typeface="黑体" panose="02010609060101010101" pitchFamily="49" charset="-122"/>
              </a:rPr>
              <a:t>高中过渡</a:t>
            </a:r>
            <a:endParaRPr lang="en-US" altLang="zh-CN" sz="2800" b="1" dirty="0" smtClean="0">
              <a:ea typeface="黑体" panose="02010609060101010101" pitchFamily="49" charset="-122"/>
            </a:endParaRPr>
          </a:p>
          <a:p>
            <a:endParaRPr lang="en-US" altLang="zh-CN" sz="900" b="1" dirty="0" smtClean="0">
              <a:ea typeface="黑体" panose="02010609060101010101" pitchFamily="49" charset="-122"/>
            </a:endParaRPr>
          </a:p>
          <a:p>
            <a:r>
              <a:rPr lang="en-US" altLang="zh-CN" sz="2800" b="1" dirty="0" smtClean="0">
                <a:ea typeface="黑体" panose="02010609060101010101" pitchFamily="49" charset="-122"/>
              </a:rPr>
              <a:t>       </a:t>
            </a:r>
            <a:r>
              <a:rPr lang="zh-CN" altLang="en-US" sz="2800" b="1" dirty="0" smtClean="0">
                <a:ea typeface="黑体" panose="02010609060101010101" pitchFamily="49" charset="-122"/>
              </a:rPr>
              <a:t>“去学科”倾向</a:t>
            </a:r>
            <a:endParaRPr lang="en-US" altLang="zh-CN" sz="2800" b="1" dirty="0" smtClean="0">
              <a:ea typeface="黑体" panose="02010609060101010101" pitchFamily="49" charset="-122"/>
            </a:endParaRPr>
          </a:p>
          <a:p>
            <a:pPr>
              <a:buFont typeface="Arial" panose="020B0604020202020204" pitchFamily="34" charset="0"/>
              <a:buNone/>
            </a:pPr>
            <a:endParaRPr lang="en-US" altLang="zh-CN" sz="3600" b="1" dirty="0" smtClean="0">
              <a:ea typeface="黑体" panose="02010609060101010101" pitchFamily="49" charset="-122"/>
            </a:endParaRPr>
          </a:p>
          <a:p>
            <a:r>
              <a:rPr lang="zh-CN" altLang="en-US" sz="4000" b="1" dirty="0" smtClean="0">
                <a:ea typeface="黑体" panose="02010609060101010101" pitchFamily="49" charset="-122"/>
              </a:rPr>
              <a:t>     </a:t>
            </a:r>
            <a:endParaRPr lang="zh-CN" altLang="en-US" sz="4000" b="1" dirty="0" smtClean="0">
              <a:ea typeface="黑体" panose="02010609060101010101" pitchFamily="49"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idx="4294967295"/>
          </p:nvPr>
        </p:nvSpPr>
        <p:spPr>
          <a:xfrm>
            <a:off x="468313" y="188913"/>
            <a:ext cx="8064500" cy="936625"/>
          </a:xfrm>
        </p:spPr>
        <p:txBody>
          <a:bodyPr/>
          <a:lstStyle/>
          <a:p>
            <a:r>
              <a:rPr lang="zh-CN" altLang="en-US" b="1" dirty="0" smtClean="0">
                <a:latin typeface="微软雅黑" panose="020B0503020204020204" pitchFamily="34" charset="-122"/>
                <a:ea typeface="微软雅黑" panose="020B0503020204020204" pitchFamily="34" charset="-122"/>
              </a:rPr>
              <a:t>核心素养的基本定位</a:t>
            </a:r>
            <a:endParaRPr lang="zh-CN" altLang="en-US" b="1" dirty="0" smtClean="0">
              <a:latin typeface="微软雅黑" panose="020B0503020204020204" pitchFamily="34" charset="-122"/>
              <a:ea typeface="微软雅黑" panose="020B0503020204020204" pitchFamily="34" charset="-122"/>
            </a:endParaRPr>
          </a:p>
        </p:txBody>
      </p:sp>
      <p:sp>
        <p:nvSpPr>
          <p:cNvPr id="410627" name="内容占位符 2"/>
          <p:cNvSpPr>
            <a:spLocks noGrp="1"/>
          </p:cNvSpPr>
          <p:nvPr>
            <p:ph idx="4294967295"/>
          </p:nvPr>
        </p:nvSpPr>
        <p:spPr>
          <a:xfrm>
            <a:off x="468313" y="1196753"/>
            <a:ext cx="8207375" cy="1656184"/>
          </a:xfrm>
        </p:spPr>
        <p:txBody>
          <a:bodyPr/>
          <a:lstStyle/>
          <a:p>
            <a:pPr>
              <a:lnSpc>
                <a:spcPts val="3500"/>
              </a:lnSpc>
              <a:spcBef>
                <a:spcPts val="525"/>
              </a:spcBef>
            </a:pPr>
            <a:r>
              <a:rPr lang="zh-CN" altLang="en-US" sz="2800" b="1" dirty="0" smtClean="0">
                <a:latin typeface="微软雅黑" panose="020B0503020204020204" pitchFamily="34" charset="-122"/>
                <a:ea typeface="微软雅黑" panose="020B0503020204020204" pitchFamily="34" charset="-122"/>
              </a:rPr>
              <a:t>核心素养</a:t>
            </a:r>
            <a:r>
              <a:rPr lang="zh-CN" altLang="zh-CN" sz="2800" b="1" dirty="0" smtClean="0"/>
              <a:t>是学生在接受相应学段的教育过程中，逐步形成的适应个人终身发展和社会发展需要的</a:t>
            </a:r>
            <a:r>
              <a:rPr lang="zh-CN" altLang="zh-CN" sz="2800" b="1" dirty="0" smtClean="0">
                <a:solidFill>
                  <a:srgbClr val="FF0000"/>
                </a:solidFill>
              </a:rPr>
              <a:t>必备品格</a:t>
            </a:r>
            <a:r>
              <a:rPr lang="zh-CN" altLang="zh-CN" sz="2800" b="1" dirty="0" smtClean="0"/>
              <a:t>和</a:t>
            </a:r>
            <a:r>
              <a:rPr lang="zh-CN" altLang="zh-CN" sz="2800" b="1" dirty="0" smtClean="0">
                <a:solidFill>
                  <a:srgbClr val="FF0000"/>
                </a:solidFill>
              </a:rPr>
              <a:t>关键能力</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buFont typeface="Wingdings" panose="05000000000000000000" pitchFamily="2" charset="2"/>
              <a:buNone/>
            </a:pPr>
            <a:endParaRPr lang="zh-CN" altLang="en-US" sz="2800" dirty="0" smtClean="0"/>
          </a:p>
        </p:txBody>
      </p:sp>
      <p:sp>
        <p:nvSpPr>
          <p:cNvPr id="4" name="内容占位符 2"/>
          <p:cNvSpPr txBox="1"/>
          <p:nvPr/>
        </p:nvSpPr>
        <p:spPr bwMode="auto">
          <a:xfrm>
            <a:off x="684213" y="3501008"/>
            <a:ext cx="8208962" cy="3168080"/>
          </a:xfrm>
          <a:prstGeom prst="rect">
            <a:avLst/>
          </a:prstGeom>
          <a:noFill/>
          <a:ln w="9525">
            <a:noFill/>
            <a:miter lim="800000"/>
          </a:ln>
        </p:spPr>
        <p:txBody>
          <a:bodyPr/>
          <a:lstStyle/>
          <a:p>
            <a:pPr marL="342900" indent="-342900" eaLnBrk="0" hangingPunct="0">
              <a:spcBef>
                <a:spcPct val="20000"/>
              </a:spcBef>
              <a:buClr>
                <a:schemeClr val="accent1"/>
              </a:buClr>
              <a:buFont typeface="Wingdings" panose="05000000000000000000" pitchFamily="2" charset="2"/>
              <a:buChar char="n"/>
            </a:pPr>
            <a:r>
              <a:rPr lang="zh-CN" altLang="en-US" sz="2200" b="1" dirty="0"/>
              <a:t>核心素养是所有学生应具有的</a:t>
            </a:r>
            <a:r>
              <a:rPr lang="zh-CN" altLang="en-US" sz="2200" b="1" dirty="0">
                <a:solidFill>
                  <a:srgbClr val="FF0000"/>
                </a:solidFill>
              </a:rPr>
              <a:t>最关键、最必要</a:t>
            </a:r>
            <a:r>
              <a:rPr lang="zh-CN" altLang="en-US" sz="2200" b="1" dirty="0"/>
              <a:t>的共同素养</a:t>
            </a:r>
            <a:endParaRPr lang="en-US" altLang="zh-CN" sz="2200" b="1" dirty="0"/>
          </a:p>
          <a:p>
            <a:pPr marL="342900" indent="-342900" eaLnBrk="0" hangingPunct="0">
              <a:spcBef>
                <a:spcPct val="20000"/>
              </a:spcBef>
              <a:buClr>
                <a:schemeClr val="accent1"/>
              </a:buClr>
              <a:buFont typeface="Wingdings" panose="05000000000000000000" pitchFamily="2" charset="2"/>
              <a:buChar char="n"/>
            </a:pPr>
            <a:r>
              <a:rPr lang="zh-CN" altLang="en-US" sz="2200" b="1" dirty="0"/>
              <a:t>核心素养是知识、能力和态度等的</a:t>
            </a:r>
            <a:r>
              <a:rPr lang="zh-CN" altLang="en-US" sz="2200" b="1" dirty="0">
                <a:solidFill>
                  <a:srgbClr val="FF0000"/>
                </a:solidFill>
              </a:rPr>
              <a:t>综合表现</a:t>
            </a:r>
            <a:endParaRPr lang="en-US" altLang="zh-CN" sz="2200" b="1" dirty="0">
              <a:solidFill>
                <a:srgbClr val="FF0000"/>
              </a:solidFill>
            </a:endParaRPr>
          </a:p>
          <a:p>
            <a:pPr marL="342900" indent="-342900" eaLnBrk="0" hangingPunct="0">
              <a:spcBef>
                <a:spcPct val="20000"/>
              </a:spcBef>
              <a:buClr>
                <a:schemeClr val="accent1"/>
              </a:buClr>
              <a:buFont typeface="Wingdings" panose="05000000000000000000" pitchFamily="2" charset="2"/>
              <a:buChar char="n"/>
            </a:pPr>
            <a:r>
              <a:rPr lang="zh-CN" altLang="en-US" sz="2200" b="1" dirty="0"/>
              <a:t>核心素养可以</a:t>
            </a:r>
            <a:r>
              <a:rPr lang="zh-CN" altLang="en-US" sz="2200" b="1" dirty="0">
                <a:solidFill>
                  <a:srgbClr val="FF0000"/>
                </a:solidFill>
              </a:rPr>
              <a:t>通过接受教育来形成和发展</a:t>
            </a:r>
            <a:endParaRPr lang="en-US" altLang="zh-CN" sz="2200" b="1" dirty="0">
              <a:solidFill>
                <a:srgbClr val="FF0000"/>
              </a:solidFill>
            </a:endParaRPr>
          </a:p>
          <a:p>
            <a:pPr marL="342900" indent="-342900" eaLnBrk="0" hangingPunct="0">
              <a:spcBef>
                <a:spcPct val="20000"/>
              </a:spcBef>
              <a:buClr>
                <a:schemeClr val="accent1"/>
              </a:buClr>
              <a:buFont typeface="Wingdings" panose="05000000000000000000" pitchFamily="2" charset="2"/>
              <a:buChar char="n"/>
            </a:pPr>
            <a:r>
              <a:rPr lang="zh-CN" altLang="en-US" sz="2200" b="1" dirty="0"/>
              <a:t>核心素养具有</a:t>
            </a:r>
            <a:r>
              <a:rPr lang="zh-CN" altLang="en-US" sz="2200" b="1" dirty="0">
                <a:solidFill>
                  <a:srgbClr val="FF0000"/>
                </a:solidFill>
              </a:rPr>
              <a:t>发展连续性和阶段性</a:t>
            </a:r>
            <a:endParaRPr lang="en-US" altLang="zh-CN" sz="2200" b="1" dirty="0">
              <a:solidFill>
                <a:srgbClr val="FF0000"/>
              </a:solidFill>
            </a:endParaRPr>
          </a:p>
          <a:p>
            <a:pPr marL="342900" indent="-342900" eaLnBrk="0" hangingPunct="0">
              <a:spcBef>
                <a:spcPct val="20000"/>
              </a:spcBef>
              <a:buClr>
                <a:schemeClr val="accent1"/>
              </a:buClr>
              <a:buFont typeface="Wingdings" panose="05000000000000000000" pitchFamily="2" charset="2"/>
              <a:buChar char="n"/>
            </a:pPr>
            <a:r>
              <a:rPr lang="zh-CN" altLang="en-US" sz="2200" b="1" dirty="0"/>
              <a:t>核心素养兼具</a:t>
            </a:r>
            <a:r>
              <a:rPr lang="zh-CN" altLang="en-US" sz="2200" b="1" dirty="0">
                <a:solidFill>
                  <a:srgbClr val="FF0000"/>
                </a:solidFill>
              </a:rPr>
              <a:t>个人价值</a:t>
            </a:r>
            <a:r>
              <a:rPr lang="zh-CN" altLang="en-US" sz="2200" b="1" dirty="0"/>
              <a:t>和</a:t>
            </a:r>
            <a:r>
              <a:rPr lang="zh-CN" altLang="en-US" sz="2200" b="1" dirty="0">
                <a:solidFill>
                  <a:srgbClr val="FF0000"/>
                </a:solidFill>
              </a:rPr>
              <a:t>社会价值</a:t>
            </a:r>
            <a:endParaRPr lang="en-US" altLang="zh-CN" sz="2200" b="1" dirty="0">
              <a:solidFill>
                <a:srgbClr val="FF0000"/>
              </a:solidFill>
            </a:endParaRPr>
          </a:p>
          <a:p>
            <a:pPr marL="342900" indent="-342900" eaLnBrk="0" hangingPunct="0">
              <a:spcBef>
                <a:spcPct val="20000"/>
              </a:spcBef>
              <a:buClr>
                <a:schemeClr val="accent1"/>
              </a:buClr>
              <a:buFont typeface="Wingdings" panose="05000000000000000000" pitchFamily="2" charset="2"/>
              <a:buChar char="n"/>
            </a:pPr>
            <a:r>
              <a:rPr lang="zh-CN" altLang="en-US" sz="2200" b="1" dirty="0"/>
              <a:t>核心素养的作用发挥具有</a:t>
            </a:r>
            <a:r>
              <a:rPr lang="zh-CN" altLang="en-US" sz="2200" b="1" dirty="0">
                <a:solidFill>
                  <a:srgbClr val="FF0000"/>
                </a:solidFill>
              </a:rPr>
              <a:t>整合性</a:t>
            </a:r>
            <a:endParaRPr lang="zh-CN" altLang="en-US" sz="2200" b="1" dirty="0"/>
          </a:p>
        </p:txBody>
      </p:sp>
      <p:sp>
        <p:nvSpPr>
          <p:cNvPr id="5" name="矩形 4"/>
          <p:cNvSpPr>
            <a:spLocks noChangeArrowheads="1"/>
          </p:cNvSpPr>
          <p:nvPr/>
        </p:nvSpPr>
        <p:spPr bwMode="auto">
          <a:xfrm>
            <a:off x="804863" y="2924944"/>
            <a:ext cx="1504950" cy="400110"/>
          </a:xfrm>
          <a:prstGeom prst="rect">
            <a:avLst/>
          </a:prstGeom>
          <a:noFill/>
          <a:ln w="9525">
            <a:noFill/>
            <a:miter lim="800000"/>
          </a:ln>
        </p:spPr>
        <p:txBody>
          <a:bodyPr wrap="square">
            <a:spAutoFit/>
          </a:bodyPr>
          <a:lstStyle/>
          <a:p>
            <a:pPr marL="0" lvl="1" defTabSz="400050">
              <a:lnSpc>
                <a:spcPts val="2400"/>
              </a:lnSpc>
            </a:pPr>
            <a:r>
              <a:rPr lang="zh-CN" altLang="en-US" sz="2600" b="1">
                <a:latin typeface="微软雅黑" panose="020B0503020204020204" pitchFamily="34" charset="-122"/>
                <a:ea typeface="微软雅黑" panose="020B0503020204020204" pitchFamily="34" charset="-122"/>
              </a:rPr>
              <a:t>基本特点</a:t>
            </a:r>
            <a:endParaRPr lang="en-US" altLang="zh-CN" sz="2600" b="1">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0627">
                                            <p:txEl>
                                              <p:pRg st="0" end="0"/>
                                            </p:txEl>
                                          </p:spTgt>
                                        </p:tgtEl>
                                        <p:attrNameLst>
                                          <p:attrName>style.visibility</p:attrName>
                                        </p:attrNameLst>
                                      </p:cBhvr>
                                      <p:to>
                                        <p:strVal val="visible"/>
                                      </p:to>
                                    </p:set>
                                    <p:animEffect transition="in" filter="fade">
                                      <p:cBhvr>
                                        <p:cTn id="7" dur="500"/>
                                        <p:tgtEl>
                                          <p:spTgt spid="4106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500"/>
                                        <p:tgtEl>
                                          <p:spTgt spid="4">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500"/>
                                        <p:tgtEl>
                                          <p:spTgt spid="4">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animEffect transition="in" filter="fade">
                                      <p:cBhvr>
                                        <p:cTn id="24" dur="500"/>
                                        <p:tgtEl>
                                          <p:spTgt spid="4">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fade">
                                      <p:cBhvr>
                                        <p:cTn id="3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52" name="Rectangle 12"/>
          <p:cNvSpPr>
            <a:spLocks noChangeArrowheads="1"/>
          </p:cNvSpPr>
          <p:nvPr/>
        </p:nvSpPr>
        <p:spPr bwMode="auto">
          <a:xfrm>
            <a:off x="0" y="1714500"/>
            <a:ext cx="9144000" cy="0"/>
          </a:xfrm>
          <a:prstGeom prst="rect">
            <a:avLst/>
          </a:prstGeom>
          <a:noFill/>
          <a:ln w="9525">
            <a:noFill/>
            <a:miter lim="800000"/>
          </a:ln>
          <a:effectLst>
            <a:prstShdw prst="shdw17" dist="17961" dir="2700000">
              <a:schemeClr val="accent1">
                <a:gamma/>
                <a:shade val="60000"/>
                <a:invGamma/>
              </a:schemeClr>
            </a:prstShdw>
          </a:effectLst>
        </p:spPr>
        <p:txBody>
          <a:bodyPr wrap="none" anchor="ctr">
            <a:spAutoFit/>
          </a:bodyPr>
          <a:lstStyle/>
          <a:p>
            <a:pPr>
              <a:buFont typeface="Arial" panose="020B0604020202020204" pitchFamily="34" charset="0"/>
              <a:buNone/>
              <a:defRPr/>
            </a:pPr>
            <a:endParaRPr lang="zh-CN" altLang="en-US">
              <a:latin typeface="Arial" panose="020B0604020202020204" pitchFamily="34" charset="0"/>
            </a:endParaRPr>
          </a:p>
        </p:txBody>
      </p:sp>
      <p:graphicFrame>
        <p:nvGraphicFramePr>
          <p:cNvPr id="2050" name="Object 11"/>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025" name="幻灯片" r:id="rId1" imgW="4576445" imgH="3429635" progId="">
                  <p:embed/>
                </p:oleObj>
              </mc:Choice>
              <mc:Fallback>
                <p:oleObj name="幻灯片" r:id="rId1" imgW="4576445" imgH="3429635" progId="">
                  <p:embed/>
                  <p:pic>
                    <p:nvPicPr>
                      <p:cNvPr id="0" name="Object 11"/>
                      <p:cNvPicPr>
                        <a:picLocks noChangeAspect="1"/>
                      </p:cNvPicPr>
                      <p:nvPr/>
                    </p:nvPicPr>
                    <p:blipFill>
                      <a:blip r:embed="rId2"/>
                      <a:stretch>
                        <a:fillRect/>
                      </a:stretch>
                    </p:blipFill>
                    <p:spPr>
                      <a:xfrm>
                        <a:off x="0" y="0"/>
                        <a:ext cx="9144000" cy="6858000"/>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2074"/>
          </a:xfrm>
        </p:spPr>
        <p:txBody>
          <a:bodyPr>
            <a:noAutofit/>
          </a:bodyPr>
          <a:lstStyle/>
          <a:p>
            <a:r>
              <a:rPr lang="zh-CN" altLang="en-US" sz="3200" b="1" dirty="0" smtClean="0"/>
              <a:t>核心素养</a:t>
            </a:r>
            <a:endParaRPr lang="zh-CN" altLang="en-US" sz="3200" b="1" dirty="0"/>
          </a:p>
        </p:txBody>
      </p:sp>
      <p:sp>
        <p:nvSpPr>
          <p:cNvPr id="3" name="内容占位符 2"/>
          <p:cNvSpPr>
            <a:spLocks noGrp="1"/>
          </p:cNvSpPr>
          <p:nvPr>
            <p:ph idx="1"/>
          </p:nvPr>
        </p:nvSpPr>
        <p:spPr>
          <a:xfrm>
            <a:off x="457200" y="980728"/>
            <a:ext cx="8229600" cy="5472608"/>
          </a:xfrm>
        </p:spPr>
        <p:txBody>
          <a:bodyPr>
            <a:normAutofit lnSpcReduction="10000"/>
          </a:bodyPr>
          <a:lstStyle/>
          <a:p>
            <a:r>
              <a:rPr lang="zh-CN" altLang="en-US" sz="2800" b="1" dirty="0" smtClean="0"/>
              <a:t>社会参与</a:t>
            </a:r>
            <a:endParaRPr lang="en-US" altLang="zh-CN" sz="2800" b="1" dirty="0" smtClean="0"/>
          </a:p>
          <a:p>
            <a:r>
              <a:rPr lang="en-US" altLang="zh-CN" sz="2400" b="1" dirty="0" smtClean="0"/>
              <a:t>     </a:t>
            </a:r>
            <a:r>
              <a:rPr lang="zh-CN" altLang="en-US" sz="2400" b="1" dirty="0" smtClean="0"/>
              <a:t>社会责任</a:t>
            </a:r>
            <a:endParaRPr lang="en-US" altLang="zh-CN" sz="2400" b="1" dirty="0" smtClean="0"/>
          </a:p>
          <a:p>
            <a:r>
              <a:rPr lang="en-US" altLang="zh-CN" sz="2400" b="1" dirty="0" smtClean="0"/>
              <a:t>     </a:t>
            </a:r>
            <a:r>
              <a:rPr lang="zh-CN" altLang="en-US" sz="2400" b="1" dirty="0" smtClean="0"/>
              <a:t>国家认同</a:t>
            </a:r>
            <a:endParaRPr lang="en-US" altLang="zh-CN" sz="2400" b="1" dirty="0" smtClean="0"/>
          </a:p>
          <a:p>
            <a:r>
              <a:rPr lang="en-US" altLang="zh-CN" sz="2400" b="1" dirty="0" smtClean="0"/>
              <a:t>     </a:t>
            </a:r>
            <a:r>
              <a:rPr lang="zh-CN" altLang="en-US" sz="2400" b="1" dirty="0" smtClean="0"/>
              <a:t>国际理解</a:t>
            </a:r>
            <a:endParaRPr lang="en-US" altLang="zh-CN" sz="2400" b="1" dirty="0" smtClean="0"/>
          </a:p>
          <a:p>
            <a:r>
              <a:rPr lang="zh-CN" altLang="en-US" sz="2800" b="1" dirty="0" smtClean="0"/>
              <a:t>自主发展</a:t>
            </a:r>
            <a:endParaRPr lang="en-US" altLang="zh-CN" sz="2800" b="1" dirty="0" smtClean="0"/>
          </a:p>
          <a:p>
            <a:r>
              <a:rPr lang="en-US" altLang="zh-CN" sz="2400" b="1" dirty="0" smtClean="0"/>
              <a:t>     </a:t>
            </a:r>
            <a:r>
              <a:rPr lang="zh-CN" altLang="en-US" sz="2400" b="1" dirty="0" smtClean="0"/>
              <a:t>身心健康</a:t>
            </a:r>
            <a:endParaRPr lang="en-US" altLang="zh-CN" sz="2400" b="1" dirty="0" smtClean="0"/>
          </a:p>
          <a:p>
            <a:r>
              <a:rPr lang="en-US" altLang="zh-CN" sz="2400" b="1" dirty="0" smtClean="0"/>
              <a:t>     </a:t>
            </a:r>
            <a:r>
              <a:rPr lang="zh-CN" altLang="en-US" sz="2400" b="1" dirty="0" smtClean="0"/>
              <a:t>学会学习</a:t>
            </a:r>
            <a:endParaRPr lang="en-US" altLang="zh-CN" sz="2400" b="1" dirty="0" smtClean="0"/>
          </a:p>
          <a:p>
            <a:r>
              <a:rPr lang="en-US" altLang="zh-CN" sz="2400" b="1" dirty="0" smtClean="0"/>
              <a:t>     </a:t>
            </a:r>
            <a:r>
              <a:rPr lang="zh-CN" altLang="en-US" sz="2400" b="1" dirty="0" smtClean="0"/>
              <a:t>实践创新</a:t>
            </a:r>
            <a:endParaRPr lang="en-US" altLang="zh-CN" sz="2400" b="1" dirty="0" smtClean="0"/>
          </a:p>
          <a:p>
            <a:r>
              <a:rPr lang="zh-CN" altLang="en-US" sz="2800" b="1" dirty="0" smtClean="0"/>
              <a:t>文化修养</a:t>
            </a:r>
            <a:endParaRPr lang="en-US" altLang="zh-CN" sz="2800" b="1" dirty="0" smtClean="0"/>
          </a:p>
          <a:p>
            <a:r>
              <a:rPr lang="en-US" altLang="zh-CN" sz="2400" b="1" dirty="0" smtClean="0"/>
              <a:t>     </a:t>
            </a:r>
            <a:r>
              <a:rPr lang="zh-CN" altLang="en-US" sz="2400" b="1" dirty="0" smtClean="0"/>
              <a:t>文化底蕴</a:t>
            </a:r>
            <a:endParaRPr lang="en-US" altLang="zh-CN" sz="2400" b="1" dirty="0" smtClean="0"/>
          </a:p>
          <a:p>
            <a:r>
              <a:rPr lang="en-US" altLang="zh-CN" sz="2400" b="1" dirty="0" smtClean="0"/>
              <a:t>     </a:t>
            </a:r>
            <a:r>
              <a:rPr lang="zh-CN" altLang="en-US" sz="2400" b="1" dirty="0" smtClean="0"/>
              <a:t>科学精神</a:t>
            </a:r>
            <a:endParaRPr lang="en-US" altLang="zh-CN" sz="2400" b="1" dirty="0" smtClean="0"/>
          </a:p>
          <a:p>
            <a:r>
              <a:rPr lang="en-US" altLang="zh-CN" sz="2400" b="1" dirty="0" smtClean="0"/>
              <a:t>     </a:t>
            </a:r>
            <a:r>
              <a:rPr lang="zh-CN" altLang="en-US" sz="2400" b="1" dirty="0" smtClean="0"/>
              <a:t>审美情趣</a:t>
            </a:r>
            <a:endParaRPr lang="zh-CN" altLang="en-US" sz="2400" b="1"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学科核心素养</a:t>
            </a:r>
            <a:endParaRPr lang="zh-CN" altLang="en-US" sz="3600" b="1" dirty="0"/>
          </a:p>
        </p:txBody>
      </p:sp>
      <p:sp>
        <p:nvSpPr>
          <p:cNvPr id="3" name="内容占位符 2"/>
          <p:cNvSpPr>
            <a:spLocks noGrp="1"/>
          </p:cNvSpPr>
          <p:nvPr>
            <p:ph idx="1"/>
          </p:nvPr>
        </p:nvSpPr>
        <p:spPr>
          <a:xfrm>
            <a:off x="323528" y="1600200"/>
            <a:ext cx="8568952" cy="4525963"/>
          </a:xfrm>
        </p:spPr>
        <p:txBody>
          <a:bodyPr>
            <a:normAutofit lnSpcReduction="10000"/>
          </a:bodyPr>
          <a:lstStyle/>
          <a:p>
            <a:r>
              <a:rPr lang="zh-CN" altLang="en-US" b="1" dirty="0" smtClean="0"/>
              <a:t>领域</a:t>
            </a:r>
            <a:endParaRPr lang="en-US" altLang="zh-CN" b="1" dirty="0" smtClean="0"/>
          </a:p>
          <a:p>
            <a:r>
              <a:rPr lang="en-US" altLang="zh-CN" b="1" dirty="0" smtClean="0"/>
              <a:t>   </a:t>
            </a:r>
            <a:r>
              <a:rPr lang="zh-CN" altLang="en-US" sz="2800" b="1" dirty="0" smtClean="0"/>
              <a:t>语言</a:t>
            </a:r>
            <a:r>
              <a:rPr lang="en-US" altLang="zh-CN" sz="2800" b="1" dirty="0" smtClean="0"/>
              <a:t>——</a:t>
            </a:r>
            <a:r>
              <a:rPr lang="zh-CN" altLang="en-US" sz="2800" b="1" dirty="0" smtClean="0"/>
              <a:t>语文、外语（英、俄、日、法、德、西）</a:t>
            </a:r>
            <a:endParaRPr lang="en-US" altLang="zh-CN" sz="2800" b="1" dirty="0" smtClean="0"/>
          </a:p>
          <a:p>
            <a:r>
              <a:rPr lang="en-US" altLang="zh-CN" sz="2800" b="1" dirty="0" smtClean="0"/>
              <a:t>    </a:t>
            </a:r>
            <a:r>
              <a:rPr lang="zh-CN" altLang="en-US" sz="2800" b="1" dirty="0" smtClean="0"/>
              <a:t>数学</a:t>
            </a:r>
            <a:r>
              <a:rPr lang="en-US" altLang="zh-CN" sz="2800" b="1" dirty="0" smtClean="0"/>
              <a:t>——</a:t>
            </a:r>
            <a:r>
              <a:rPr lang="zh-CN" altLang="en-US" sz="2800" b="1" dirty="0" smtClean="0"/>
              <a:t>数学</a:t>
            </a:r>
            <a:endParaRPr lang="en-US" altLang="zh-CN" sz="2800" b="1" dirty="0" smtClean="0"/>
          </a:p>
          <a:p>
            <a:r>
              <a:rPr lang="en-US" altLang="zh-CN" sz="2800" b="1" dirty="0" smtClean="0"/>
              <a:t>    </a:t>
            </a:r>
            <a:r>
              <a:rPr lang="zh-CN" altLang="en-US" sz="2800" b="1" dirty="0" smtClean="0"/>
              <a:t>科学</a:t>
            </a:r>
            <a:r>
              <a:rPr lang="en-US" altLang="zh-CN" sz="2800" b="1" dirty="0" smtClean="0"/>
              <a:t>——</a:t>
            </a:r>
            <a:r>
              <a:rPr lang="zh-CN" altLang="en-US" sz="2800" b="1" dirty="0" smtClean="0"/>
              <a:t>物理、化学、生物、自然地理</a:t>
            </a:r>
            <a:endParaRPr lang="en-US" altLang="zh-CN" sz="2800" b="1" dirty="0" smtClean="0"/>
          </a:p>
          <a:p>
            <a:r>
              <a:rPr lang="en-US" altLang="zh-CN" sz="2800" b="1" dirty="0" smtClean="0"/>
              <a:t>    </a:t>
            </a:r>
            <a:r>
              <a:rPr lang="zh-CN" altLang="en-US" sz="2800" b="1" dirty="0" smtClean="0"/>
              <a:t>人文</a:t>
            </a:r>
            <a:r>
              <a:rPr lang="en-US" altLang="zh-CN" sz="2800" b="1" dirty="0" smtClean="0"/>
              <a:t>——</a:t>
            </a:r>
            <a:r>
              <a:rPr lang="zh-CN" altLang="en-US" sz="2800" b="1" dirty="0" smtClean="0"/>
              <a:t>历史、人文地理</a:t>
            </a:r>
            <a:endParaRPr lang="en-US" altLang="zh-CN" sz="2800" b="1" dirty="0" smtClean="0"/>
          </a:p>
          <a:p>
            <a:r>
              <a:rPr lang="en-US" altLang="zh-CN" sz="2800" b="1" dirty="0" smtClean="0"/>
              <a:t>    </a:t>
            </a:r>
            <a:r>
              <a:rPr lang="zh-CN" altLang="en-US" sz="2800" b="1" dirty="0" smtClean="0"/>
              <a:t>政治</a:t>
            </a:r>
            <a:r>
              <a:rPr lang="en-US" altLang="zh-CN" sz="2800" b="1" dirty="0" smtClean="0"/>
              <a:t>——</a:t>
            </a:r>
            <a:r>
              <a:rPr lang="zh-CN" altLang="en-US" sz="2800" b="1" dirty="0" smtClean="0"/>
              <a:t>政治与德育</a:t>
            </a:r>
            <a:endParaRPr lang="en-US" altLang="zh-CN" sz="2800" b="1" dirty="0" smtClean="0"/>
          </a:p>
          <a:p>
            <a:r>
              <a:rPr lang="en-US" altLang="zh-CN" sz="2800" b="1" dirty="0" smtClean="0"/>
              <a:t>    </a:t>
            </a:r>
            <a:r>
              <a:rPr lang="zh-CN" altLang="en-US" sz="2800" b="1" dirty="0" smtClean="0"/>
              <a:t>体育</a:t>
            </a:r>
            <a:r>
              <a:rPr lang="en-US" altLang="zh-CN" sz="2800" b="1" dirty="0" smtClean="0"/>
              <a:t>——</a:t>
            </a:r>
            <a:r>
              <a:rPr lang="zh-CN" altLang="en-US" sz="2800" b="1" dirty="0" smtClean="0"/>
              <a:t>体育与健康</a:t>
            </a:r>
            <a:endParaRPr lang="en-US" altLang="zh-CN" sz="2800" b="1" dirty="0" smtClean="0"/>
          </a:p>
          <a:p>
            <a:r>
              <a:rPr lang="en-US" altLang="zh-CN" sz="2800" b="1" dirty="0" smtClean="0"/>
              <a:t>    </a:t>
            </a:r>
            <a:r>
              <a:rPr lang="zh-CN" altLang="en-US" sz="2800" b="1" dirty="0" smtClean="0"/>
              <a:t>艺术</a:t>
            </a:r>
            <a:r>
              <a:rPr lang="en-US" altLang="zh-CN" sz="2800" b="1" dirty="0" smtClean="0"/>
              <a:t>——</a:t>
            </a:r>
            <a:r>
              <a:rPr lang="zh-CN" altLang="en-US" sz="2800" b="1" dirty="0" smtClean="0"/>
              <a:t>综合艺术、音乐、美术</a:t>
            </a:r>
            <a:endParaRPr lang="en-US" altLang="zh-CN" sz="2800" b="1" dirty="0" smtClean="0"/>
          </a:p>
          <a:p>
            <a:r>
              <a:rPr lang="en-US" altLang="zh-CN" sz="2800" b="1" dirty="0" smtClean="0"/>
              <a:t>    </a:t>
            </a:r>
            <a:r>
              <a:rPr lang="zh-CN" altLang="en-US" sz="2800" b="1" dirty="0" smtClean="0"/>
              <a:t>技术</a:t>
            </a:r>
            <a:r>
              <a:rPr lang="en-US" altLang="zh-CN" sz="2800" b="1" dirty="0" smtClean="0"/>
              <a:t>——</a:t>
            </a:r>
            <a:r>
              <a:rPr lang="zh-CN" altLang="en-US" sz="2800" b="1" dirty="0" smtClean="0"/>
              <a:t>通用技术、信息技术</a:t>
            </a:r>
            <a:endParaRPr lang="zh-CN" altLang="en-US" sz="2800" b="1"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t>学科核心素养</a:t>
            </a:r>
            <a:endParaRPr lang="zh-CN" altLang="en-US" sz="3600" b="1" dirty="0"/>
          </a:p>
        </p:txBody>
      </p:sp>
      <p:sp>
        <p:nvSpPr>
          <p:cNvPr id="3" name="内容占位符 2"/>
          <p:cNvSpPr>
            <a:spLocks noGrp="1"/>
          </p:cNvSpPr>
          <p:nvPr>
            <p:ph idx="1"/>
          </p:nvPr>
        </p:nvSpPr>
        <p:spPr/>
        <p:txBody>
          <a:bodyPr/>
          <a:lstStyle/>
          <a:p>
            <a:r>
              <a:rPr lang="zh-CN" altLang="en-US" b="1" dirty="0" smtClean="0"/>
              <a:t>核心素养内涵</a:t>
            </a:r>
            <a:endParaRPr lang="en-US" altLang="zh-CN" b="1" dirty="0" smtClean="0"/>
          </a:p>
          <a:p>
            <a:r>
              <a:rPr lang="zh-CN" altLang="en-US" b="1" dirty="0" smtClean="0"/>
              <a:t>核心素养学科价值</a:t>
            </a:r>
            <a:endParaRPr lang="en-US" altLang="zh-CN" b="1" dirty="0" smtClean="0"/>
          </a:p>
          <a:p>
            <a:r>
              <a:rPr lang="zh-CN" altLang="en-US" b="1" dirty="0" smtClean="0"/>
              <a:t>核心素养教育价值</a:t>
            </a:r>
            <a:endParaRPr lang="en-US" altLang="zh-CN" b="1" dirty="0" smtClean="0"/>
          </a:p>
          <a:p>
            <a:r>
              <a:rPr lang="zh-CN" altLang="en-US" b="1" dirty="0" smtClean="0"/>
              <a:t>核心素养表现</a:t>
            </a:r>
            <a:endParaRPr lang="en-US" altLang="zh-CN" b="1" dirty="0" smtClean="0"/>
          </a:p>
          <a:p>
            <a:r>
              <a:rPr lang="zh-CN" altLang="en-US" b="1" dirty="0" smtClean="0"/>
              <a:t>核心素养水平</a:t>
            </a:r>
            <a:endParaRPr lang="en-US" altLang="zh-CN" b="1" dirty="0" smtClean="0"/>
          </a:p>
          <a:p>
            <a:endParaRPr lang="zh-CN" altLang="en-US" b="1"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a:bodyPr>
          <a:lstStyle/>
          <a:p>
            <a:r>
              <a:rPr lang="zh-CN" altLang="en-US" sz="3200" b="1" dirty="0" smtClean="0"/>
              <a:t>学科核心素养整体性</a:t>
            </a:r>
            <a:endParaRPr lang="zh-CN" altLang="en-US" sz="3200" b="1" dirty="0"/>
          </a:p>
        </p:txBody>
      </p:sp>
      <p:sp>
        <p:nvSpPr>
          <p:cNvPr id="3" name="内容占位符 2"/>
          <p:cNvSpPr>
            <a:spLocks noGrp="1"/>
          </p:cNvSpPr>
          <p:nvPr>
            <p:ph idx="1"/>
          </p:nvPr>
        </p:nvSpPr>
        <p:spPr>
          <a:xfrm>
            <a:off x="457200" y="1268760"/>
            <a:ext cx="8229600" cy="4857403"/>
          </a:xfrm>
        </p:spPr>
        <p:txBody>
          <a:bodyPr>
            <a:normAutofit/>
          </a:bodyPr>
          <a:lstStyle/>
          <a:p>
            <a:r>
              <a:rPr lang="en-US" altLang="zh-CN" sz="2400" b="1" dirty="0" smtClean="0"/>
              <a:t>        </a:t>
            </a:r>
            <a:endParaRPr lang="en-US" altLang="zh-CN" sz="2400" b="1" dirty="0" smtClean="0"/>
          </a:p>
          <a:p>
            <a:r>
              <a:rPr lang="en-US" altLang="zh-CN" sz="2400" b="1" dirty="0" smtClean="0"/>
              <a:t>        </a:t>
            </a:r>
            <a:r>
              <a:rPr lang="zh-CN" altLang="zh-CN" sz="2400" b="1" dirty="0" smtClean="0"/>
              <a:t>学</a:t>
            </a:r>
            <a:r>
              <a:rPr lang="zh-CN" altLang="en-US" sz="2400" b="1" dirty="0" smtClean="0"/>
              <a:t>科</a:t>
            </a:r>
            <a:r>
              <a:rPr lang="zh-CN" altLang="zh-CN" sz="2400" b="1" dirty="0" smtClean="0"/>
              <a:t>每一个核心素养有自身独立性，在学习学</a:t>
            </a:r>
            <a:r>
              <a:rPr lang="zh-CN" altLang="en-US" sz="2400" b="1" dirty="0" smtClean="0"/>
              <a:t>科</a:t>
            </a:r>
            <a:r>
              <a:rPr lang="zh-CN" altLang="zh-CN" sz="2400" b="1" dirty="0" smtClean="0"/>
              <a:t>过程中，在发现与提出、分析与解决学</a:t>
            </a:r>
            <a:r>
              <a:rPr lang="zh-CN" altLang="en-US" sz="2400" b="1" dirty="0" smtClean="0"/>
              <a:t>科</a:t>
            </a:r>
            <a:r>
              <a:rPr lang="zh-CN" altLang="zh-CN" sz="2400" b="1" dirty="0" smtClean="0"/>
              <a:t>问题和实际问题中，它们各自在不同环节会发挥不同作用</a:t>
            </a:r>
            <a:r>
              <a:rPr lang="zh-CN" altLang="en-US" sz="2400" b="1" dirty="0" smtClean="0"/>
              <a:t>。</a:t>
            </a:r>
            <a:endParaRPr lang="en-US" altLang="zh-CN" sz="2400" b="1" dirty="0" smtClean="0"/>
          </a:p>
          <a:p>
            <a:endParaRPr lang="en-US" altLang="zh-CN" sz="1000" b="1" dirty="0" smtClean="0"/>
          </a:p>
          <a:p>
            <a:r>
              <a:rPr lang="en-US" altLang="zh-CN" sz="2400" b="1" dirty="0" smtClean="0"/>
              <a:t>        </a:t>
            </a:r>
            <a:r>
              <a:rPr lang="zh-CN" altLang="zh-CN" sz="2400" b="1" dirty="0" smtClean="0"/>
              <a:t>但是，我们更需要强调整体性，</a:t>
            </a:r>
            <a:r>
              <a:rPr lang="zh-CN" altLang="en-US" sz="2400" b="1" dirty="0" smtClean="0"/>
              <a:t>学科各</a:t>
            </a:r>
            <a:r>
              <a:rPr lang="zh-CN" altLang="zh-CN" sz="2400" b="1" dirty="0" smtClean="0"/>
              <a:t>个核心素养是一个有机联系的整体，它们不是两两“不交”的独立素养，而是相互“交着”相互“渗透”的</a:t>
            </a:r>
            <a:r>
              <a:rPr lang="zh-CN" altLang="en-US" sz="2400" b="1" dirty="0" smtClean="0"/>
              <a:t>。</a:t>
            </a:r>
            <a:endParaRPr lang="en-US" altLang="zh-CN" sz="2400" b="1" dirty="0" smtClean="0"/>
          </a:p>
          <a:p>
            <a:endParaRPr lang="en-US" altLang="zh-CN" sz="1000" b="1" dirty="0" smtClean="0"/>
          </a:p>
          <a:p>
            <a:r>
              <a:rPr lang="en-US" altLang="zh-CN" sz="2400" b="1" dirty="0" smtClean="0"/>
              <a:t>        </a:t>
            </a:r>
            <a:r>
              <a:rPr lang="en-US" altLang="zh-CN" sz="2000" b="1" dirty="0" smtClean="0"/>
              <a:t> </a:t>
            </a:r>
            <a:endParaRPr lang="zh-CN" altLang="zh-CN" sz="20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22114"/>
          </a:xfrm>
        </p:spPr>
        <p:txBody>
          <a:bodyPr>
            <a:normAutofit/>
          </a:bodyPr>
          <a:lstStyle/>
          <a:p>
            <a:r>
              <a:rPr lang="zh-CN" altLang="en-US" sz="3200" b="1" dirty="0" smtClean="0"/>
              <a:t>数学核心素养整体性</a:t>
            </a:r>
            <a:endParaRPr lang="zh-CN" altLang="en-US" sz="3200" b="1" dirty="0"/>
          </a:p>
        </p:txBody>
      </p:sp>
      <p:sp>
        <p:nvSpPr>
          <p:cNvPr id="3" name="内容占位符 2"/>
          <p:cNvSpPr>
            <a:spLocks noGrp="1"/>
          </p:cNvSpPr>
          <p:nvPr>
            <p:ph idx="1"/>
          </p:nvPr>
        </p:nvSpPr>
        <p:spPr>
          <a:xfrm>
            <a:off x="457200" y="1268760"/>
            <a:ext cx="8229600" cy="4857403"/>
          </a:xfrm>
        </p:spPr>
        <p:txBody>
          <a:bodyPr>
            <a:normAutofit fontScale="92500" lnSpcReduction="20000"/>
          </a:bodyPr>
          <a:lstStyle/>
          <a:p>
            <a:r>
              <a:rPr lang="en-US" altLang="zh-CN" sz="2400" b="1" dirty="0" smtClean="0"/>
              <a:t>   </a:t>
            </a:r>
            <a:endParaRPr lang="en-US" altLang="zh-CN" sz="2400" b="1" dirty="0" smtClean="0"/>
          </a:p>
          <a:p>
            <a:r>
              <a:rPr lang="en-US" altLang="zh-CN" sz="2400" b="1" dirty="0" smtClean="0"/>
              <a:t>         </a:t>
            </a:r>
            <a:r>
              <a:rPr lang="zh-CN" altLang="zh-CN" sz="2400" b="1" dirty="0" smtClean="0"/>
              <a:t>学</a:t>
            </a:r>
            <a:r>
              <a:rPr lang="zh-CN" altLang="en-US" sz="2400" b="1" dirty="0" smtClean="0"/>
              <a:t>科</a:t>
            </a:r>
            <a:r>
              <a:rPr lang="zh-CN" altLang="zh-CN" sz="2400" b="1" dirty="0" smtClean="0"/>
              <a:t>核心素养不是独立于知识、技能、思想、经验值外的“神秘”概念，它们综合体现了对学</a:t>
            </a:r>
            <a:r>
              <a:rPr lang="zh-CN" altLang="en-US" sz="2400" b="1" dirty="0" smtClean="0"/>
              <a:t>科</a:t>
            </a:r>
            <a:r>
              <a:rPr lang="zh-CN" altLang="zh-CN" sz="2400" b="1" dirty="0" smtClean="0"/>
              <a:t>知识理解、对学</a:t>
            </a:r>
            <a:r>
              <a:rPr lang="zh-CN" altLang="en-US" sz="2400" b="1" dirty="0" smtClean="0"/>
              <a:t>科</a:t>
            </a:r>
            <a:r>
              <a:rPr lang="zh-CN" altLang="zh-CN" sz="2400" b="1" dirty="0" smtClean="0"/>
              <a:t>技能方法的掌握、对学</a:t>
            </a:r>
            <a:r>
              <a:rPr lang="zh-CN" altLang="en-US" sz="2400" b="1" dirty="0" smtClean="0"/>
              <a:t>科</a:t>
            </a:r>
            <a:r>
              <a:rPr lang="zh-CN" altLang="zh-CN" sz="2400" b="1" dirty="0" smtClean="0"/>
              <a:t>思想的感悟、对学</a:t>
            </a:r>
            <a:r>
              <a:rPr lang="zh-CN" altLang="en-US" sz="2400" b="1" dirty="0" smtClean="0"/>
              <a:t>科</a:t>
            </a:r>
            <a:r>
              <a:rPr lang="zh-CN" altLang="zh-CN" sz="2400" b="1" dirty="0" smtClean="0"/>
              <a:t>活动经验的积累</a:t>
            </a:r>
            <a:r>
              <a:rPr lang="zh-CN" altLang="en-US" sz="2400" b="1" dirty="0" smtClean="0"/>
              <a:t>。</a:t>
            </a:r>
            <a:endParaRPr lang="en-US" altLang="zh-CN" sz="2400" b="1" dirty="0" smtClean="0"/>
          </a:p>
          <a:p>
            <a:endParaRPr lang="en-US" altLang="zh-CN" sz="1100" b="1" dirty="0" smtClean="0"/>
          </a:p>
          <a:p>
            <a:r>
              <a:rPr lang="en-US" altLang="zh-CN" sz="2400" b="1" dirty="0" smtClean="0"/>
              <a:t>         </a:t>
            </a:r>
            <a:r>
              <a:rPr lang="zh-CN" altLang="zh-CN" sz="2400" b="1" dirty="0" smtClean="0"/>
              <a:t>学</a:t>
            </a:r>
            <a:r>
              <a:rPr lang="zh-CN" altLang="en-US" sz="2400" b="1" dirty="0" smtClean="0"/>
              <a:t>科</a:t>
            </a:r>
            <a:r>
              <a:rPr lang="zh-CN" altLang="zh-CN" sz="2400" b="1" dirty="0" smtClean="0"/>
              <a:t>核心素养不能离开学</a:t>
            </a:r>
            <a:r>
              <a:rPr lang="zh-CN" altLang="en-US" sz="2400" b="1" dirty="0" smtClean="0"/>
              <a:t>科</a:t>
            </a:r>
            <a:r>
              <a:rPr lang="zh-CN" altLang="zh-CN" sz="2400" b="1" dirty="0" smtClean="0"/>
              <a:t>的学习、应用、创新，它们综合体现在“用</a:t>
            </a:r>
            <a:r>
              <a:rPr lang="zh-CN" altLang="en-US" sz="2400" b="1" dirty="0" smtClean="0"/>
              <a:t>不同</a:t>
            </a:r>
            <a:r>
              <a:rPr lang="zh-CN" altLang="zh-CN" sz="2400" b="1" dirty="0" smtClean="0"/>
              <a:t>学</a:t>
            </a:r>
            <a:r>
              <a:rPr lang="zh-CN" altLang="en-US" sz="2400" b="1" dirty="0" smtClean="0"/>
              <a:t>科</a:t>
            </a:r>
            <a:r>
              <a:rPr lang="zh-CN" altLang="zh-CN" sz="2400" b="1" dirty="0" smtClean="0"/>
              <a:t>眼光观察世界，用</a:t>
            </a:r>
            <a:r>
              <a:rPr lang="zh-CN" altLang="en-US" sz="2400" b="1" dirty="0" smtClean="0"/>
              <a:t>不同</a:t>
            </a:r>
            <a:r>
              <a:rPr lang="zh-CN" altLang="zh-CN" sz="2400" b="1" dirty="0" smtClean="0"/>
              <a:t>学</a:t>
            </a:r>
            <a:r>
              <a:rPr lang="zh-CN" altLang="en-US" sz="2400" b="1" dirty="0" smtClean="0"/>
              <a:t>科</a:t>
            </a:r>
            <a:r>
              <a:rPr lang="zh-CN" altLang="zh-CN" sz="2400" b="1" dirty="0" smtClean="0"/>
              <a:t>思维分析世界，用</a:t>
            </a:r>
            <a:r>
              <a:rPr lang="zh-CN" altLang="en-US" sz="2400" b="1" dirty="0" smtClean="0"/>
              <a:t>不同</a:t>
            </a:r>
            <a:r>
              <a:rPr lang="zh-CN" altLang="zh-CN" sz="2400" b="1" dirty="0" smtClean="0"/>
              <a:t>学</a:t>
            </a:r>
            <a:r>
              <a:rPr lang="zh-CN" altLang="en-US" sz="2400" b="1" dirty="0" smtClean="0"/>
              <a:t>科</a:t>
            </a:r>
            <a:r>
              <a:rPr lang="zh-CN" altLang="zh-CN" sz="2400" b="1" dirty="0" smtClean="0"/>
              <a:t>语言表达世界”的过程中，综合体现在“发现与提出问题、分析与解决问题”的过程中。</a:t>
            </a:r>
            <a:endParaRPr lang="en-US" altLang="zh-CN" sz="2400" b="1" dirty="0" smtClean="0"/>
          </a:p>
          <a:p>
            <a:endParaRPr lang="en-US" altLang="zh-CN" sz="1100" b="1" dirty="0" smtClean="0"/>
          </a:p>
          <a:p>
            <a:r>
              <a:rPr lang="en-US" altLang="zh-CN" sz="2400" b="1" dirty="0" smtClean="0"/>
              <a:t>         </a:t>
            </a:r>
            <a:r>
              <a:rPr lang="zh-CN" altLang="en-US" sz="2400" b="1" dirty="0" smtClean="0"/>
              <a:t>在未来工作中，学科核心素养会随着不断地运用不同学科发现与提出问题、分析与解决问题，不断地提升学科核心素养，当然，也会随着远离学科思考，学科核心素养也必然会不断萎缩。</a:t>
            </a:r>
            <a:endParaRPr lang="zh-CN" altLang="zh-CN" sz="2400" dirty="0" smtClean="0"/>
          </a:p>
          <a:p>
            <a:endParaRPr lang="en-US" altLang="zh-CN" sz="2400" b="1" dirty="0" smtClean="0"/>
          </a:p>
          <a:p>
            <a:r>
              <a:rPr lang="en-US" altLang="zh-CN" sz="2400" b="1" dirty="0" smtClean="0"/>
              <a:t> </a:t>
            </a:r>
            <a:endParaRPr lang="zh-CN" altLang="zh-CN" sz="20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t>语文学科核心素养</a:t>
            </a:r>
            <a:endParaRPr lang="zh-CN" altLang="en-US" b="1"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8125" y="1196752"/>
            <a:ext cx="8905875" cy="3133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语言建构与应用</a:t>
            </a:r>
            <a:endParaRPr lang="en-US" altLang="zh-CN" b="1" dirty="0" smtClean="0"/>
          </a:p>
          <a:p>
            <a:r>
              <a:rPr lang="zh-CN" altLang="en-US" b="1" dirty="0" smtClean="0"/>
              <a:t>思维发展与提升</a:t>
            </a:r>
            <a:endParaRPr lang="en-US" altLang="zh-CN" b="1" dirty="0" smtClean="0"/>
          </a:p>
          <a:p>
            <a:r>
              <a:rPr lang="zh-CN" altLang="en-US" b="1" dirty="0" smtClean="0"/>
              <a:t>审美鉴赏与创造</a:t>
            </a:r>
            <a:endParaRPr lang="en-US" altLang="zh-CN" b="1" dirty="0" smtClean="0"/>
          </a:p>
          <a:p>
            <a:r>
              <a:rPr lang="zh-CN" altLang="en-US" b="1" dirty="0" smtClean="0"/>
              <a:t>文化传承与理解</a:t>
            </a:r>
            <a:endParaRPr lang="zh-CN" alt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normAutofit/>
          </a:bodyPr>
          <a:lstStyle/>
          <a:p>
            <a:r>
              <a:rPr lang="zh-CN" altLang="en-US" sz="4000" b="1" dirty="0" smtClean="0">
                <a:solidFill>
                  <a:srgbClr val="FF0000"/>
                </a:solidFill>
              </a:rPr>
              <a:t>问  题</a:t>
            </a:r>
            <a:r>
              <a:rPr lang="en-US" altLang="zh-CN" sz="2800" b="1" dirty="0" smtClean="0"/>
              <a:t>——</a:t>
            </a:r>
            <a:r>
              <a:rPr lang="zh-CN" altLang="en-US" sz="2800" b="1" dirty="0" smtClean="0"/>
              <a:t>优秀数学教师 </a:t>
            </a:r>
            <a:endParaRPr lang="zh-CN" altLang="en-US" sz="2800" b="1" dirty="0" smtClean="0"/>
          </a:p>
        </p:txBody>
      </p:sp>
      <p:sp>
        <p:nvSpPr>
          <p:cNvPr id="31747" name="内容占位符 2"/>
          <p:cNvSpPr>
            <a:spLocks noGrp="1"/>
          </p:cNvSpPr>
          <p:nvPr>
            <p:ph idx="1"/>
          </p:nvPr>
        </p:nvSpPr>
        <p:spPr>
          <a:xfrm>
            <a:off x="539552" y="1827213"/>
            <a:ext cx="8144073" cy="4114800"/>
          </a:xfrm>
        </p:spPr>
        <p:txBody>
          <a:bodyPr/>
          <a:lstStyle/>
          <a:p>
            <a:r>
              <a:rPr lang="en-US" altLang="zh-CN" b="1" dirty="0" smtClean="0"/>
              <a:t> </a:t>
            </a:r>
            <a:endParaRPr lang="en-US" altLang="zh-CN" b="1" dirty="0" smtClean="0"/>
          </a:p>
          <a:p>
            <a:r>
              <a:rPr lang="zh-CN" altLang="en-US" sz="2400" b="1" dirty="0" smtClean="0"/>
              <a:t>    </a:t>
            </a:r>
            <a:r>
              <a:rPr lang="zh-CN" altLang="en-US" b="1" dirty="0" smtClean="0"/>
              <a:t>您的强项？特点？专长？</a:t>
            </a:r>
            <a:endParaRPr lang="en-US" altLang="zh-CN" b="1" dirty="0" smtClean="0"/>
          </a:p>
          <a:p>
            <a:r>
              <a:rPr lang="en-US" altLang="zh-CN" sz="2400" b="1" dirty="0" smtClean="0"/>
              <a:t>      ——</a:t>
            </a:r>
            <a:r>
              <a:rPr lang="zh-CN" altLang="en-US" sz="2400" b="1" dirty="0" smtClean="0"/>
              <a:t>可以表现在：</a:t>
            </a:r>
            <a:endParaRPr lang="en-US" altLang="zh-CN" sz="2400" b="1" dirty="0" smtClean="0"/>
          </a:p>
          <a:p>
            <a:r>
              <a:rPr lang="en-US" altLang="zh-CN" sz="2400" b="1" dirty="0" smtClean="0"/>
              <a:t>        </a:t>
            </a:r>
            <a:r>
              <a:rPr lang="zh-CN" altLang="en-US" sz="2400" b="1" dirty="0" smtClean="0"/>
              <a:t>学习方面</a:t>
            </a:r>
            <a:r>
              <a:rPr lang="en-US" altLang="zh-CN" sz="2000" b="1" dirty="0" smtClean="0"/>
              <a:t>——</a:t>
            </a:r>
            <a:r>
              <a:rPr lang="zh-CN" altLang="en-US" sz="2000" b="1" smtClean="0"/>
              <a:t>会学数学</a:t>
            </a:r>
            <a:endParaRPr lang="en-US" altLang="zh-CN" sz="2000" b="1" dirty="0" smtClean="0"/>
          </a:p>
          <a:p>
            <a:r>
              <a:rPr lang="en-US" altLang="zh-CN" sz="2400" b="1" dirty="0" smtClean="0"/>
              <a:t>        </a:t>
            </a:r>
            <a:r>
              <a:rPr lang="zh-CN" altLang="en-US" sz="2400" b="1" dirty="0" smtClean="0"/>
              <a:t>教育方面</a:t>
            </a:r>
            <a:r>
              <a:rPr lang="en-US" altLang="zh-CN" sz="2000" b="1" dirty="0" smtClean="0"/>
              <a:t>——</a:t>
            </a:r>
            <a:r>
              <a:rPr lang="zh-CN" altLang="en-US" sz="2000" b="1" dirty="0" smtClean="0"/>
              <a:t>例如，教师知心人</a:t>
            </a:r>
            <a:endParaRPr lang="en-US" altLang="zh-CN" sz="2000" b="1" dirty="0" smtClean="0"/>
          </a:p>
          <a:p>
            <a:r>
              <a:rPr lang="en-US" altLang="zh-CN" sz="2400" b="1" dirty="0" smtClean="0"/>
              <a:t>        </a:t>
            </a:r>
            <a:r>
              <a:rPr lang="zh-CN" altLang="en-US" sz="2400" b="1" dirty="0" smtClean="0"/>
              <a:t>教学方面</a:t>
            </a:r>
            <a:r>
              <a:rPr lang="en-US" altLang="zh-CN" sz="2000" b="1" dirty="0" smtClean="0"/>
              <a:t>——</a:t>
            </a:r>
            <a:r>
              <a:rPr lang="zh-CN" altLang="en-US" sz="2000" b="1" dirty="0" smtClean="0"/>
              <a:t>例如，指导复习课</a:t>
            </a:r>
            <a:endParaRPr lang="en-US" altLang="zh-CN" sz="2000" b="1" dirty="0" smtClean="0"/>
          </a:p>
          <a:p>
            <a:r>
              <a:rPr lang="en-US" altLang="zh-CN" sz="2400" b="1" dirty="0" smtClean="0"/>
              <a:t>        </a:t>
            </a:r>
            <a:r>
              <a:rPr lang="zh-CN" altLang="en-US" sz="2400" b="1" dirty="0" smtClean="0"/>
              <a:t>研究方面</a:t>
            </a:r>
            <a:r>
              <a:rPr lang="en-US" altLang="zh-CN" sz="2000" b="1" dirty="0" smtClean="0"/>
              <a:t>——</a:t>
            </a:r>
            <a:r>
              <a:rPr lang="zh-CN" altLang="en-US" sz="2000" b="1" dirty="0" smtClean="0"/>
              <a:t>例如， 阅读、学习、高考、中考</a:t>
            </a:r>
            <a:endParaRPr lang="en-US" altLang="zh-CN" sz="2000" b="1" dirty="0" smtClean="0"/>
          </a:p>
          <a:p>
            <a:r>
              <a:rPr lang="en-US" altLang="zh-CN" sz="2400" b="1" dirty="0" smtClean="0"/>
              <a:t>        </a:t>
            </a:r>
            <a:r>
              <a:rPr lang="zh-CN" altLang="en-US" sz="2400" b="1" dirty="0" smtClean="0"/>
              <a:t>学科方面</a:t>
            </a:r>
            <a:r>
              <a:rPr lang="en-US" altLang="zh-CN" sz="2000" b="1" dirty="0" smtClean="0"/>
              <a:t>——</a:t>
            </a:r>
            <a:r>
              <a:rPr lang="zh-CN" altLang="en-US" sz="2000" b="1" dirty="0" smtClean="0"/>
              <a:t>例如，代数、统计概率</a:t>
            </a:r>
            <a:endParaRPr lang="zh-CN" altLang="en-US" sz="2000" b="1" dirty="0"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1520" y="1528763"/>
            <a:ext cx="8763000" cy="3800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52400" y="1524000"/>
            <a:ext cx="883920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09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39485" y="1988840"/>
            <a:ext cx="8829675" cy="2476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6212" y="1124744"/>
            <a:ext cx="8791575" cy="4324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3336" y="764704"/>
            <a:ext cx="9107176" cy="4464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67580" y="1700808"/>
            <a:ext cx="8724900"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58055" y="1523231"/>
            <a:ext cx="8734425" cy="240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3951199"/>
            <a:ext cx="8724900"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7638" y="1776413"/>
            <a:ext cx="8848725" cy="3305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t>历史核心素养</a:t>
            </a:r>
            <a:endParaRPr lang="zh-CN" altLang="en-US" b="1"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8125" y="2371725"/>
            <a:ext cx="8667750" cy="2114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body" idx="1"/>
          </p:nvPr>
        </p:nvSpPr>
        <p:spPr>
          <a:xfrm>
            <a:off x="457200" y="333375"/>
            <a:ext cx="8401050" cy="6264275"/>
          </a:xfrm>
        </p:spPr>
        <p:txBody>
          <a:bodyPr/>
          <a:lstStyle/>
          <a:p>
            <a:pPr>
              <a:buFontTx/>
              <a:buNone/>
            </a:pPr>
            <a:r>
              <a:rPr lang="zh-CN" altLang="en-US" sz="4000" b="1" dirty="0" smtClean="0">
                <a:solidFill>
                  <a:srgbClr val="FF0000"/>
                </a:solidFill>
                <a:ea typeface="黑体" panose="02010609060101010101" pitchFamily="49" charset="-122"/>
              </a:rPr>
              <a:t>问题</a:t>
            </a:r>
            <a:r>
              <a:rPr lang="en-US" altLang="zh-CN" sz="4000" b="1" dirty="0" smtClean="0">
                <a:solidFill>
                  <a:srgbClr val="FF0000"/>
                </a:solidFill>
                <a:ea typeface="黑体" panose="02010609060101010101" pitchFamily="49" charset="-122"/>
              </a:rPr>
              <a:t> </a:t>
            </a:r>
            <a:r>
              <a:rPr lang="en-US" altLang="zh-CN" sz="2800" b="1" dirty="0" smtClean="0">
                <a:ea typeface="黑体" panose="02010609060101010101" pitchFamily="49" charset="-122"/>
              </a:rPr>
              <a:t>——</a:t>
            </a:r>
            <a:r>
              <a:rPr lang="zh-CN" altLang="en-US" sz="2800" b="1" dirty="0" smtClean="0">
                <a:ea typeface="黑体" panose="02010609060101010101" pitchFamily="49" charset="-122"/>
              </a:rPr>
              <a:t>教学问题</a:t>
            </a:r>
            <a:endParaRPr lang="en-US" altLang="zh-CN" sz="2800" b="1" dirty="0" smtClean="0">
              <a:ea typeface="黑体" panose="02010609060101010101" pitchFamily="49" charset="-122"/>
            </a:endParaRPr>
          </a:p>
          <a:p>
            <a:pPr>
              <a:buFontTx/>
              <a:buNone/>
            </a:pPr>
            <a:r>
              <a:rPr lang="zh-CN" altLang="en-US" sz="4000" b="1" dirty="0" smtClean="0">
                <a:ea typeface="黑体" panose="02010609060101010101" pitchFamily="49" charset="-122"/>
              </a:rPr>
              <a:t>   </a:t>
            </a:r>
            <a:r>
              <a:rPr lang="zh-CN" altLang="en-US" b="1" dirty="0" smtClean="0">
                <a:ea typeface="黑体" panose="02010609060101010101" pitchFamily="49" charset="-122"/>
              </a:rPr>
              <a:t>不增加学习时间和强度，有什么办法提高学习、教学效率？</a:t>
            </a:r>
            <a:endParaRPr lang="zh-CN" altLang="en-US" b="1" dirty="0" smtClean="0">
              <a:ea typeface="黑体" panose="02010609060101010101" pitchFamily="49" charset="-122"/>
            </a:endParaRPr>
          </a:p>
          <a:p>
            <a:r>
              <a:rPr lang="zh-CN" altLang="en-US" b="1" dirty="0" smtClean="0">
                <a:ea typeface="黑体" panose="02010609060101010101" pitchFamily="49" charset="-122"/>
              </a:rPr>
              <a:t>   如何让学生喜欢您</a:t>
            </a:r>
            <a:r>
              <a:rPr lang="en-US" altLang="zh-CN" b="1" dirty="0" smtClean="0">
                <a:ea typeface="黑体" panose="02010609060101010101" pitchFamily="49" charset="-122"/>
              </a:rPr>
              <a:t>——</a:t>
            </a:r>
            <a:r>
              <a:rPr lang="zh-CN" altLang="en-US" b="1" dirty="0" smtClean="0">
                <a:ea typeface="黑体" panose="02010609060101010101" pitchFamily="49" charset="-122"/>
              </a:rPr>
              <a:t>喜欢您教的学科？</a:t>
            </a:r>
            <a:endParaRPr lang="zh-CN" altLang="en-US" b="1" dirty="0" smtClean="0">
              <a:ea typeface="黑体" panose="02010609060101010101" pitchFamily="49" charset="-122"/>
            </a:endParaRPr>
          </a:p>
          <a:p>
            <a:r>
              <a:rPr lang="zh-CN" altLang="en-US" b="1" dirty="0" smtClean="0">
                <a:ea typeface="黑体" panose="02010609060101010101" pitchFamily="49" charset="-122"/>
              </a:rPr>
              <a:t>   如何调动学生学习激情、主动精神？</a:t>
            </a:r>
            <a:endParaRPr lang="zh-CN" altLang="en-US" b="1" dirty="0" smtClean="0">
              <a:ea typeface="黑体" panose="02010609060101010101" pitchFamily="49" charset="-122"/>
            </a:endParaRPr>
          </a:p>
          <a:p>
            <a:r>
              <a:rPr lang="zh-CN" altLang="en-US" b="1" dirty="0" smtClean="0">
                <a:ea typeface="黑体" panose="02010609060101010101" pitchFamily="49" charset="-122"/>
              </a:rPr>
              <a:t>  “做得快”是学科教育主要价值追求？</a:t>
            </a:r>
            <a:endParaRPr lang="en-US" altLang="zh-CN" b="1" dirty="0" smtClean="0">
              <a:ea typeface="黑体" panose="02010609060101010101" pitchFamily="49" charset="-122"/>
            </a:endParaRPr>
          </a:p>
          <a:p>
            <a:pPr>
              <a:buFont typeface="Arial" panose="020B0604020202020204" pitchFamily="34" charset="0"/>
              <a:buNone/>
            </a:pPr>
            <a:endParaRPr lang="en-US" altLang="zh-CN" sz="3600" b="1" dirty="0" smtClean="0">
              <a:ea typeface="黑体" panose="02010609060101010101" pitchFamily="49" charset="-122"/>
            </a:endParaRPr>
          </a:p>
          <a:p>
            <a:r>
              <a:rPr lang="zh-CN" altLang="en-US" sz="4000" b="1" dirty="0" smtClean="0">
                <a:ea typeface="黑体" panose="02010609060101010101" pitchFamily="49" charset="-122"/>
              </a:rPr>
              <a:t>    如何帮助学生学会学习？</a:t>
            </a:r>
            <a:endParaRPr lang="zh-CN" altLang="en-US" sz="4000" b="1" dirty="0" smtClean="0">
              <a:ea typeface="黑体" panose="02010609060101010101" pitchFamily="49"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时空观念</a:t>
            </a:r>
            <a:endParaRPr lang="en-US" altLang="zh-CN" b="1" dirty="0" smtClean="0"/>
          </a:p>
          <a:p>
            <a:r>
              <a:rPr lang="zh-CN" altLang="en-US" b="1" dirty="0"/>
              <a:t>史料</a:t>
            </a:r>
            <a:r>
              <a:rPr lang="zh-CN" altLang="en-US" b="1" dirty="0" smtClean="0"/>
              <a:t>实证</a:t>
            </a:r>
            <a:endParaRPr lang="en-US" altLang="zh-CN" b="1" dirty="0" smtClean="0"/>
          </a:p>
          <a:p>
            <a:r>
              <a:rPr lang="zh-CN" altLang="en-US" b="1" dirty="0" smtClean="0"/>
              <a:t>历史理解</a:t>
            </a:r>
            <a:endParaRPr lang="en-US" altLang="zh-CN" b="1" dirty="0" smtClean="0"/>
          </a:p>
          <a:p>
            <a:r>
              <a:rPr lang="zh-CN" altLang="en-US" b="1" dirty="0" smtClean="0"/>
              <a:t>历史解释</a:t>
            </a:r>
            <a:endParaRPr lang="en-US" altLang="zh-CN" b="1" dirty="0" smtClean="0"/>
          </a:p>
          <a:p>
            <a:r>
              <a:rPr lang="zh-CN" altLang="en-US" b="1" dirty="0" smtClean="0"/>
              <a:t>历史价值观</a:t>
            </a:r>
            <a:endParaRPr lang="zh-CN" altLang="en-US" b="1"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7504" y="1484783"/>
            <a:ext cx="9014520" cy="3840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319205"/>
            <a:ext cx="9144000" cy="1472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2823327"/>
            <a:ext cx="9209291" cy="2477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 y="1557338"/>
            <a:ext cx="9061841" cy="3887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6808" y="1214438"/>
            <a:ext cx="8929688" cy="4538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82" y="836712"/>
            <a:ext cx="9146682" cy="29107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2" y="3785090"/>
            <a:ext cx="8928992" cy="991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t>物理核心素养</a:t>
            </a:r>
            <a:endParaRPr lang="zh-CN" altLang="en-US" b="1"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783" y="1484784"/>
            <a:ext cx="9023752" cy="3024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物理观念</a:t>
            </a:r>
            <a:endParaRPr lang="en-US" altLang="zh-CN" b="1" dirty="0" smtClean="0"/>
          </a:p>
          <a:p>
            <a:r>
              <a:rPr lang="zh-CN" altLang="en-US" b="1" dirty="0" smtClean="0"/>
              <a:t>科学思维</a:t>
            </a:r>
            <a:endParaRPr lang="en-US" altLang="zh-CN" b="1" dirty="0" smtClean="0"/>
          </a:p>
          <a:p>
            <a:r>
              <a:rPr lang="zh-CN" altLang="en-US" b="1" dirty="0" smtClean="0"/>
              <a:t>实验探究</a:t>
            </a:r>
            <a:endParaRPr lang="en-US" altLang="zh-CN" b="1" dirty="0" smtClean="0"/>
          </a:p>
          <a:p>
            <a:r>
              <a:rPr lang="zh-CN" altLang="en-US" b="1" dirty="0" smtClean="0"/>
              <a:t>科学态度与责任</a:t>
            </a:r>
            <a:endParaRPr lang="en-US" altLang="zh-CN" b="1" dirty="0" smtClean="0"/>
          </a:p>
          <a:p>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6512" y="1071563"/>
            <a:ext cx="9390837" cy="4877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body" idx="1"/>
          </p:nvPr>
        </p:nvSpPr>
        <p:spPr>
          <a:xfrm>
            <a:off x="457200" y="333375"/>
            <a:ext cx="8401050" cy="6264275"/>
          </a:xfrm>
        </p:spPr>
        <p:txBody>
          <a:bodyPr/>
          <a:lstStyle/>
          <a:p>
            <a:pPr>
              <a:buFontTx/>
              <a:buNone/>
            </a:pPr>
            <a:r>
              <a:rPr lang="zh-CN" altLang="en-US" sz="4000" b="1" dirty="0" smtClean="0">
                <a:solidFill>
                  <a:srgbClr val="FF0000"/>
                </a:solidFill>
                <a:ea typeface="黑体" panose="02010609060101010101" pitchFamily="49" charset="-122"/>
              </a:rPr>
              <a:t>问题</a:t>
            </a:r>
            <a:r>
              <a:rPr lang="en-US" altLang="zh-CN" sz="4000" b="1" dirty="0" smtClean="0">
                <a:solidFill>
                  <a:srgbClr val="FF0000"/>
                </a:solidFill>
                <a:ea typeface="黑体" panose="02010609060101010101" pitchFamily="49" charset="-122"/>
              </a:rPr>
              <a:t> </a:t>
            </a:r>
            <a:r>
              <a:rPr lang="en-US" altLang="zh-CN" sz="2800" b="1" dirty="0" smtClean="0">
                <a:ea typeface="黑体" panose="02010609060101010101" pitchFamily="49" charset="-122"/>
              </a:rPr>
              <a:t>——</a:t>
            </a:r>
            <a:r>
              <a:rPr lang="zh-CN" altLang="en-US" sz="2800" b="1" dirty="0" smtClean="0">
                <a:ea typeface="黑体" panose="02010609060101010101" pitchFamily="49" charset="-122"/>
              </a:rPr>
              <a:t>学科问题</a:t>
            </a:r>
            <a:endParaRPr lang="en-US" altLang="zh-CN" sz="2800" b="1" dirty="0" smtClean="0">
              <a:ea typeface="黑体" panose="02010609060101010101" pitchFamily="49" charset="-122"/>
            </a:endParaRPr>
          </a:p>
          <a:p>
            <a:pPr>
              <a:buFontTx/>
              <a:buNone/>
            </a:pPr>
            <a:r>
              <a:rPr lang="en-US" altLang="zh-CN" sz="4000" b="1" dirty="0" smtClean="0">
                <a:ea typeface="黑体" panose="02010609060101010101" pitchFamily="49" charset="-122"/>
              </a:rPr>
              <a:t>      </a:t>
            </a:r>
            <a:r>
              <a:rPr lang="zh-CN" altLang="en-US" sz="3600" b="1" dirty="0" smtClean="0">
                <a:ea typeface="黑体" panose="02010609060101010101" pitchFamily="49" charset="-122"/>
              </a:rPr>
              <a:t>顺序问题：</a:t>
            </a:r>
            <a:endParaRPr lang="en-US" altLang="zh-CN" sz="3600" b="1" dirty="0" smtClean="0">
              <a:ea typeface="黑体" panose="02010609060101010101" pitchFamily="49" charset="-122"/>
            </a:endParaRPr>
          </a:p>
          <a:p>
            <a:pPr>
              <a:buFontTx/>
              <a:buNone/>
            </a:pPr>
            <a:r>
              <a:rPr lang="en-US" altLang="zh-CN" sz="2800" b="1" dirty="0" smtClean="0">
                <a:ea typeface="黑体" panose="02010609060101010101" pitchFamily="49" charset="-122"/>
              </a:rPr>
              <a:t> </a:t>
            </a:r>
            <a:endParaRPr lang="en-US" altLang="zh-CN" sz="2800" b="1" dirty="0" smtClean="0">
              <a:ea typeface="黑体" panose="02010609060101010101" pitchFamily="49" charset="-122"/>
            </a:endParaRPr>
          </a:p>
          <a:p>
            <a:pPr>
              <a:buFontTx/>
              <a:buNone/>
            </a:pPr>
            <a:r>
              <a:rPr lang="en-US" altLang="zh-CN" sz="2800" b="1" dirty="0" smtClean="0">
                <a:ea typeface="黑体" panose="02010609060101010101" pitchFamily="49" charset="-122"/>
              </a:rPr>
              <a:t>             </a:t>
            </a:r>
            <a:r>
              <a:rPr lang="zh-CN" altLang="en-US" sz="2800" b="1" smtClean="0">
                <a:ea typeface="黑体" panose="02010609060101010101" pitchFamily="49" charset="-122"/>
              </a:rPr>
              <a:t>自然数运算学习顺序：加、减、乘、除，是否可以不讲加、减、乘，直接解决除的问题？</a:t>
            </a:r>
            <a:endParaRPr lang="zh-CN" altLang="en-US" sz="2800" b="1" dirty="0" smtClean="0">
              <a:ea typeface="黑体" panose="02010609060101010101" pitchFamily="49"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782" y="332655"/>
            <a:ext cx="9118217" cy="5825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b="1" dirty="0" smtClean="0"/>
              <a:t>地理学科核心素养</a:t>
            </a:r>
            <a:endParaRPr lang="zh-CN" altLang="en-US" b="1" dirty="0"/>
          </a:p>
        </p:txBody>
      </p:sp>
      <p:sp>
        <p:nvSpPr>
          <p:cNvPr id="2" name="副标题 1"/>
          <p:cNvSpPr>
            <a:spLocks noGrp="1"/>
          </p:cNvSpPr>
          <p:nvPr>
            <p:ph type="subTitle" idx="1"/>
          </p:nvPr>
        </p:nvSpPr>
        <p:spPr/>
        <p:txBody>
          <a:bodyPr/>
          <a:lstStyle/>
          <a:p>
            <a:endParaRPr lang="zh-CN" alt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人地协调观</a:t>
            </a:r>
            <a:endParaRPr lang="en-US" altLang="zh-CN" b="1" dirty="0" smtClean="0"/>
          </a:p>
          <a:p>
            <a:r>
              <a:rPr lang="zh-CN" altLang="en-US" b="1" dirty="0" smtClean="0"/>
              <a:t>综合思维</a:t>
            </a:r>
            <a:endParaRPr lang="en-US" altLang="zh-CN" b="1" dirty="0" smtClean="0"/>
          </a:p>
          <a:p>
            <a:r>
              <a:rPr lang="zh-CN" altLang="en-US" b="1" dirty="0" smtClean="0"/>
              <a:t>区域认知</a:t>
            </a:r>
            <a:endParaRPr lang="en-US" altLang="zh-CN" b="1" dirty="0" smtClean="0"/>
          </a:p>
          <a:p>
            <a:r>
              <a:rPr lang="zh-CN" altLang="en-US" b="1" dirty="0" smtClean="0"/>
              <a:t>地理实践力</a:t>
            </a:r>
            <a:endParaRPr lang="en-US" altLang="zh-CN" b="1"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9690" y="1628800"/>
            <a:ext cx="9048814" cy="3026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556792"/>
            <a:ext cx="8229600" cy="4525963"/>
          </a:xfrm>
        </p:spPr>
        <p:txBody>
          <a:bodyPr/>
          <a:lstStyle/>
          <a:p>
            <a:endParaRPr lang="zh-CN" altLang="en-US"/>
          </a:p>
        </p:txBody>
      </p:sp>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556792"/>
            <a:ext cx="9144000" cy="359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56" y="1916832"/>
            <a:ext cx="8982744" cy="1908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464" y="1490663"/>
            <a:ext cx="9082040" cy="40265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t>通用技术核心素养</a:t>
            </a:r>
            <a:endParaRPr lang="zh-CN" altLang="en-US" b="1"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5496" y="2214563"/>
            <a:ext cx="8998710" cy="25105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技术意识</a:t>
            </a:r>
            <a:endParaRPr lang="en-US" altLang="zh-CN" b="1" dirty="0" smtClean="0"/>
          </a:p>
          <a:p>
            <a:r>
              <a:rPr lang="zh-CN" altLang="en-US" b="1" dirty="0" smtClean="0"/>
              <a:t>工程思维</a:t>
            </a:r>
            <a:endParaRPr lang="en-US" altLang="zh-CN" b="1" dirty="0" smtClean="0"/>
          </a:p>
          <a:p>
            <a:r>
              <a:rPr lang="zh-CN" altLang="en-US" b="1" dirty="0" smtClean="0"/>
              <a:t>创新设计</a:t>
            </a:r>
            <a:endParaRPr lang="en-US" altLang="zh-CN" b="1" dirty="0" smtClean="0"/>
          </a:p>
          <a:p>
            <a:r>
              <a:rPr lang="zh-CN" altLang="en-US" b="1" dirty="0" smtClean="0"/>
              <a:t>图样表达</a:t>
            </a:r>
            <a:endParaRPr lang="en-US" altLang="zh-CN" b="1" dirty="0" smtClean="0"/>
          </a:p>
          <a:p>
            <a:r>
              <a:rPr lang="zh-CN" altLang="en-US" b="1" dirty="0" smtClean="0"/>
              <a:t>物化能力</a:t>
            </a:r>
            <a:endParaRPr lang="en-US" altLang="zh-CN" b="1" dirty="0" smtClean="0"/>
          </a:p>
          <a:p>
            <a:endParaRPr lang="zh-CN" altLang="en-US" b="1"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654161"/>
            <a:ext cx="9144000" cy="1900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030" y="3717032"/>
            <a:ext cx="8743950"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smtClean="0"/>
              <a:t>背   景 </a:t>
            </a:r>
            <a:endParaRPr lang="en-US" altLang="zh-CN" sz="4000" b="1" dirty="0" smtClean="0"/>
          </a:p>
        </p:txBody>
      </p:sp>
      <p:sp>
        <p:nvSpPr>
          <p:cNvPr id="3" name="内容占位符 2"/>
          <p:cNvSpPr>
            <a:spLocks noGrp="1"/>
          </p:cNvSpPr>
          <p:nvPr>
            <p:ph idx="1"/>
          </p:nvPr>
        </p:nvSpPr>
        <p:spPr/>
        <p:txBody>
          <a:bodyPr>
            <a:normAutofit/>
          </a:bodyPr>
          <a:lstStyle/>
          <a:p>
            <a:pPr>
              <a:buNone/>
            </a:pPr>
            <a:endParaRPr lang="en-US" altLang="zh-CN" sz="2800" b="1" dirty="0" smtClean="0"/>
          </a:p>
          <a:p>
            <a:pPr>
              <a:buNone/>
            </a:pPr>
            <a:r>
              <a:rPr lang="en-US" altLang="zh-CN" b="1" dirty="0" smtClean="0"/>
              <a:t>          </a:t>
            </a:r>
            <a:r>
              <a:rPr lang="en-US" altLang="zh-CN" sz="2800" b="1" dirty="0" smtClean="0"/>
              <a:t>——</a:t>
            </a:r>
            <a:r>
              <a:rPr lang="zh-CN" altLang="en-US" sz="2800" b="1" dirty="0" smtClean="0"/>
              <a:t>社会进步、科学技术迅猛发展</a:t>
            </a:r>
            <a:endParaRPr lang="en-US" altLang="zh-CN" sz="2800" b="1" dirty="0" smtClean="0"/>
          </a:p>
          <a:p>
            <a:pPr>
              <a:buNone/>
            </a:pPr>
            <a:r>
              <a:rPr lang="en-US" altLang="zh-CN" sz="2800" b="1" dirty="0" smtClean="0"/>
              <a:t>            ——</a:t>
            </a:r>
            <a:r>
              <a:rPr lang="zh-CN" altLang="en-US" sz="2800" b="1" dirty="0" smtClean="0"/>
              <a:t>教育深入发展的标志：法制化、制度化</a:t>
            </a:r>
            <a:endParaRPr lang="en-US" altLang="zh-CN" sz="2800" b="1" dirty="0" smtClean="0"/>
          </a:p>
          <a:p>
            <a:pPr>
              <a:buNone/>
            </a:pPr>
            <a:r>
              <a:rPr lang="en-US" altLang="zh-CN" sz="2800" b="1" dirty="0"/>
              <a:t> </a:t>
            </a:r>
            <a:r>
              <a:rPr lang="en-US" altLang="zh-CN" sz="2800" b="1" dirty="0" smtClean="0"/>
              <a:t>           ——21</a:t>
            </a:r>
            <a:r>
              <a:rPr lang="zh-CN" altLang="en-US" sz="2800" b="1" dirty="0" smtClean="0"/>
              <a:t>世纪基本能力</a:t>
            </a:r>
            <a:endParaRPr lang="en-US" altLang="zh-CN" sz="2800" b="1" dirty="0" smtClean="0"/>
          </a:p>
          <a:p>
            <a:pPr>
              <a:buNone/>
            </a:pPr>
            <a:r>
              <a:rPr lang="en-US" altLang="zh-CN" sz="2800" b="1" dirty="0" smtClean="0"/>
              <a:t>            ——</a:t>
            </a:r>
            <a:r>
              <a:rPr lang="zh-CN" altLang="en-US" sz="2800" b="1" dirty="0" smtClean="0"/>
              <a:t>立德树人</a:t>
            </a:r>
            <a:endParaRPr lang="en-US" altLang="zh-CN" sz="2800" b="1" dirty="0" smtClean="0"/>
          </a:p>
          <a:p>
            <a:pPr>
              <a:buNone/>
            </a:pPr>
            <a:r>
              <a:rPr lang="en-US" altLang="zh-CN" sz="2800" b="1" dirty="0"/>
              <a:t> </a:t>
            </a:r>
            <a:r>
              <a:rPr lang="en-US" altLang="zh-CN" sz="2800" b="1" dirty="0" smtClean="0"/>
              <a:t>           ——</a:t>
            </a:r>
            <a:r>
              <a:rPr lang="zh-CN" altLang="en-US" sz="2800" b="1" dirty="0" smtClean="0"/>
              <a:t>数学发展、价值</a:t>
            </a:r>
            <a:endParaRPr lang="en-US" altLang="zh-CN" sz="2800" b="1" dirty="0" smtClean="0"/>
          </a:p>
          <a:p>
            <a:r>
              <a:rPr lang="en-US" altLang="zh-CN" b="1" dirty="0" smtClean="0"/>
              <a:t> </a:t>
            </a:r>
            <a:endParaRPr lang="en-US" altLang="zh-CN" b="1" dirty="0" smtClean="0"/>
          </a:p>
          <a:p>
            <a:r>
              <a:rPr lang="en-US" altLang="zh-CN" b="1" dirty="0" smtClean="0"/>
              <a:t> </a:t>
            </a:r>
            <a:endParaRPr lang="zh-CN" altLang="en-US" b="1"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577" y="1538288"/>
            <a:ext cx="9140423" cy="3978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4227" y="1916831"/>
            <a:ext cx="9012269" cy="1859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t>体育与健康核心素养</a:t>
            </a:r>
            <a:endParaRPr lang="zh-CN" altLang="en-US" b="1"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运动能力</a:t>
            </a:r>
            <a:endParaRPr lang="en-US" altLang="zh-CN" b="1" dirty="0" smtClean="0"/>
          </a:p>
          <a:p>
            <a:r>
              <a:rPr lang="zh-CN" altLang="en-US" b="1" dirty="0" smtClean="0"/>
              <a:t>健康行为</a:t>
            </a:r>
            <a:endParaRPr lang="en-US" altLang="zh-CN" b="1" dirty="0" smtClean="0"/>
          </a:p>
          <a:p>
            <a:r>
              <a:rPr lang="zh-CN" altLang="en-US" b="1" dirty="0" smtClean="0"/>
              <a:t>体育品德</a:t>
            </a:r>
            <a:endParaRPr lang="zh-CN" altLang="en-US" b="1"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1556792"/>
            <a:ext cx="9207517"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09550" y="2276475"/>
            <a:ext cx="8724900" cy="2305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2228850"/>
            <a:ext cx="9144000" cy="2491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2228850"/>
            <a:ext cx="9144000" cy="24911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dirty="0" smtClean="0"/>
              <a:t>艺术核心素养</a:t>
            </a:r>
            <a:endParaRPr lang="zh-CN" altLang="en-US" b="1"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1" dirty="0" smtClean="0"/>
              <a:t>艺术感知能力</a:t>
            </a:r>
            <a:endParaRPr lang="en-US" altLang="zh-CN" b="1" dirty="0" smtClean="0"/>
          </a:p>
          <a:p>
            <a:r>
              <a:rPr lang="zh-CN" altLang="en-US" b="1" dirty="0" smtClean="0"/>
              <a:t>艺术审美情趣</a:t>
            </a:r>
            <a:endParaRPr lang="en-US" altLang="zh-CN" b="1" dirty="0" smtClean="0"/>
          </a:p>
          <a:p>
            <a:r>
              <a:rPr lang="zh-CN" altLang="en-US" b="1" dirty="0" smtClean="0"/>
              <a:t>艺术创意表达</a:t>
            </a:r>
            <a:endParaRPr lang="zh-CN" altLang="en-US" b="1"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17214</Words>
  <Application>WPS 演示</Application>
  <PresentationFormat>全屏显示(4:3)</PresentationFormat>
  <Paragraphs>971</Paragraphs>
  <Slides>159</Slides>
  <Notes>10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0</vt:i4>
      </vt:variant>
      <vt:variant>
        <vt:lpstr>幻灯片标题</vt:lpstr>
      </vt:variant>
      <vt:variant>
        <vt:i4>159</vt:i4>
      </vt:variant>
    </vt:vector>
  </HeadingPairs>
  <TitlesOfParts>
    <vt:vector size="173" baseType="lpstr">
      <vt:lpstr>Arial</vt:lpstr>
      <vt:lpstr>宋体</vt:lpstr>
      <vt:lpstr>Wingdings</vt:lpstr>
      <vt:lpstr>黑体</vt:lpstr>
      <vt:lpstr>Tahoma</vt:lpstr>
      <vt:lpstr>Gulim</vt:lpstr>
      <vt:lpstr>Verdana</vt:lpstr>
      <vt:lpstr>Times New Roman</vt:lpstr>
      <vt:lpstr>华文隶书</vt:lpstr>
      <vt:lpstr>楷体</vt:lpstr>
      <vt:lpstr>华文彩云</vt:lpstr>
      <vt:lpstr>微软雅黑</vt:lpstr>
      <vt:lpstr>Calibri</vt:lpstr>
      <vt:lpstr>Office 主题</vt:lpstr>
      <vt:lpstr>高中课标修订与学科核心素养</vt:lpstr>
      <vt:lpstr>目  录</vt:lpstr>
      <vt:lpstr>问    题</vt:lpstr>
      <vt:lpstr>PowerPoint 演示文稿</vt:lpstr>
      <vt:lpstr>PowerPoint 演示文稿</vt:lpstr>
      <vt:lpstr>问  题——优秀数学教师 </vt:lpstr>
      <vt:lpstr>PowerPoint 演示文稿</vt:lpstr>
      <vt:lpstr>PowerPoint 演示文稿</vt:lpstr>
      <vt:lpstr>背   景 </vt:lpstr>
      <vt:lpstr>背    景</vt:lpstr>
      <vt:lpstr>背    景</vt:lpstr>
      <vt:lpstr>背  景</vt:lpstr>
      <vt:lpstr>PowerPoint 演示文稿</vt:lpstr>
      <vt:lpstr>PowerPoint 演示文稿</vt:lpstr>
      <vt:lpstr>PowerPoint 演示文稿</vt:lpstr>
      <vt:lpstr>个性化学习与人性化学习</vt:lpstr>
      <vt:lpstr>“新学习者”</vt:lpstr>
      <vt:lpstr>通过个性化学习而经历深度学习</vt:lpstr>
      <vt:lpstr>基本结构</vt:lpstr>
      <vt:lpstr>THE 4 PILLARS OF A COMPETENCY-BASED EDUCATION </vt:lpstr>
      <vt:lpstr>21世纪素养</vt:lpstr>
      <vt:lpstr>PowerPoint 演示文稿</vt:lpstr>
      <vt:lpstr>素养本位的课程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数学核心素养</vt:lpstr>
      <vt:lpstr>高中课程修订——思路 </vt:lpstr>
      <vt:lpstr>高中课程修订——思路 </vt:lpstr>
      <vt:lpstr>核心素养的基本定位</vt:lpstr>
      <vt:lpstr>PowerPoint 演示文稿</vt:lpstr>
      <vt:lpstr>核心素养</vt:lpstr>
      <vt:lpstr>学科核心素养</vt:lpstr>
      <vt:lpstr>学科核心素养</vt:lpstr>
      <vt:lpstr>学科核心素养整体性</vt:lpstr>
      <vt:lpstr>数学核心素养整体性</vt:lpstr>
      <vt:lpstr>语文学科核心素养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历史核心素养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物理核心素养</vt:lpstr>
      <vt:lpstr>PowerPoint 演示文稿</vt:lpstr>
      <vt:lpstr>PowerPoint 演示文稿</vt:lpstr>
      <vt:lpstr>PowerPoint 演示文稿</vt:lpstr>
      <vt:lpstr>PowerPoint 演示文稿</vt:lpstr>
      <vt:lpstr>地理学科核心素养</vt:lpstr>
      <vt:lpstr>PowerPoint 演示文稿</vt:lpstr>
      <vt:lpstr>PowerPoint 演示文稿</vt:lpstr>
      <vt:lpstr>PowerPoint 演示文稿</vt:lpstr>
      <vt:lpstr>PowerPoint 演示文稿</vt:lpstr>
      <vt:lpstr>通用技术核心素养</vt:lpstr>
      <vt:lpstr>PowerPoint 演示文稿</vt:lpstr>
      <vt:lpstr>PowerPoint 演示文稿</vt:lpstr>
      <vt:lpstr>PowerPoint 演示文稿</vt:lpstr>
      <vt:lpstr>PowerPoint 演示文稿</vt:lpstr>
      <vt:lpstr>PowerPoint 演示文稿</vt:lpstr>
      <vt:lpstr>体育与健康核心素养</vt:lpstr>
      <vt:lpstr>PowerPoint 演示文稿</vt:lpstr>
      <vt:lpstr>PowerPoint 演示文稿</vt:lpstr>
      <vt:lpstr>PowerPoint 演示文稿</vt:lpstr>
      <vt:lpstr>PowerPoint 演示文稿</vt:lpstr>
      <vt:lpstr>PowerPoint 演示文稿</vt:lpstr>
      <vt:lpstr>艺术核心素养</vt:lpstr>
      <vt:lpstr>PowerPoint 演示文稿</vt:lpstr>
      <vt:lpstr>PowerPoint 演示文稿</vt:lpstr>
      <vt:lpstr>PowerPoint 演示文稿</vt:lpstr>
      <vt:lpstr>数学核心素养</vt:lpstr>
      <vt:lpstr>数学抽象</vt:lpstr>
      <vt:lpstr>数学抽象</vt:lpstr>
      <vt:lpstr>数学抽象</vt:lpstr>
      <vt:lpstr>数学抽象</vt:lpstr>
      <vt:lpstr>数学抽象</vt:lpstr>
      <vt:lpstr>数学抽象</vt:lpstr>
      <vt:lpstr>逻辑推理</vt:lpstr>
      <vt:lpstr>逻辑推理</vt:lpstr>
      <vt:lpstr>逻辑推理</vt:lpstr>
      <vt:lpstr>逻辑推理</vt:lpstr>
      <vt:lpstr>逻辑推理</vt:lpstr>
      <vt:lpstr>逻辑推理</vt:lpstr>
      <vt:lpstr>数学建模</vt:lpstr>
      <vt:lpstr>数学建模 </vt:lpstr>
      <vt:lpstr> 数学建模</vt:lpstr>
      <vt:lpstr> 数学建模</vt:lpstr>
      <vt:lpstr> 数学建模</vt:lpstr>
      <vt:lpstr> 数学建模</vt:lpstr>
      <vt:lpstr> 直观想象</vt:lpstr>
      <vt:lpstr> 直观想象</vt:lpstr>
      <vt:lpstr> 直观想象</vt:lpstr>
      <vt:lpstr> 直观想象</vt:lpstr>
      <vt:lpstr> 直观想象</vt:lpstr>
      <vt:lpstr> 直观想象</vt:lpstr>
      <vt:lpstr>  数学运算 </vt:lpstr>
      <vt:lpstr>数学运算 </vt:lpstr>
      <vt:lpstr>数学运算 </vt:lpstr>
      <vt:lpstr> 运算能力</vt:lpstr>
      <vt:lpstr> 运算能力</vt:lpstr>
      <vt:lpstr> 运算能力</vt:lpstr>
      <vt:lpstr> 数据分析</vt:lpstr>
      <vt:lpstr> 数据分析</vt:lpstr>
      <vt:lpstr> 数据分析</vt:lpstr>
      <vt:lpstr> 数据分析</vt:lpstr>
      <vt:lpstr> 数据分析</vt:lpstr>
      <vt:lpstr> 数据分析</vt:lpstr>
      <vt:lpstr>PowerPoint 演示文稿</vt:lpstr>
      <vt:lpstr>“深度学习”与“主题（单元）教学”</vt:lpstr>
      <vt:lpstr>“深度学习”要素</vt:lpstr>
      <vt:lpstr>整体把握数学课程：小学、初、高中数学课程</vt:lpstr>
      <vt:lpstr>“主题（单元）教学设计”简介</vt:lpstr>
      <vt:lpstr>什么是主题（单元）教学 ？</vt:lpstr>
      <vt:lpstr>主题（单元）教学的作用、意义？</vt:lpstr>
      <vt:lpstr>主题（单元）分类 </vt:lpstr>
      <vt:lpstr>主题（单元）教学要素分析</vt:lpstr>
      <vt:lpstr>高考变化趋势</vt:lpstr>
      <vt:lpstr>“教学与高考命题内容”</vt:lpstr>
      <vt:lpstr>“教学建议”</vt:lpstr>
      <vt:lpstr>“教学建议”</vt:lpstr>
      <vt:lpstr>“考试建议”</vt:lpstr>
      <vt:lpstr>“关于增加选考内容的教学与考试建议”</vt:lpstr>
      <vt:lpstr>“关于增加选考内容的教学与考试建议”</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高中课表修订与学科核心素养</dc:title>
  <dc:creator>Administrator</dc:creator>
  <cp:lastModifiedBy>Administrator</cp:lastModifiedBy>
  <cp:revision>17</cp:revision>
  <dcterms:created xsi:type="dcterms:W3CDTF">2016-08-06T00:56:28Z</dcterms:created>
  <dcterms:modified xsi:type="dcterms:W3CDTF">2016-08-06T00:57:05Z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